
<file path=[Content_Types].xml><?xml version="1.0" encoding="utf-8"?>
<Types xmlns="http://schemas.openxmlformats.org/package/2006/content-types">
  <Override PartName="/ppt/slideLayouts/slideLayout8.xml" ContentType="application/vnd.openxmlformats-officedocument.presentationml.slideLayout+xml"/>
  <Override PartName="/ppt/slides/slide22.xml" ContentType="application/vnd.openxmlformats-officedocument.presentationml.slide+xml"/>
  <Override PartName="/ppt/slides/slide28.xml" ContentType="application/vnd.openxmlformats-officedocument.presentationml.slide+xml"/>
  <Override PartName="/ppt/slides/slide2.xml" ContentType="application/vnd.openxmlformats-officedocument.presentationml.slide+xml"/>
  <Override PartName="/docProps/app.xml" ContentType="application/vnd.openxmlformats-officedocument.extended-properties+xml"/>
  <Override PartName="/ppt/slides/slide30.xml" ContentType="application/vnd.openxmlformats-officedocument.presentationml.slide+xml"/>
  <Override PartName="/ppt/slides/slide11.xml" ContentType="application/vnd.openxmlformats-officedocument.presentationml.slide+xml"/>
  <Override PartName="/ppt/slides/slide18.xml" ContentType="application/vnd.openxmlformats-officedocument.presentationml.slide+xml"/>
  <Override PartName="/ppt/slideLayouts/slideLayout3.xml" ContentType="application/vnd.openxmlformats-officedocument.presentationml.slideLayout+xml"/>
  <Override PartName="/ppt/slides/slide21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23.xml" ContentType="application/vnd.openxmlformats-officedocument.presentationml.slide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s/slide1.xml" ContentType="application/vnd.openxmlformats-officedocument.presentationml.slide+xml"/>
  <Override PartName="/ppt/tableStyles.xml" ContentType="application/vnd.openxmlformats-officedocument.presentationml.tableStyles+xml"/>
  <Default Extension="xml" ContentType="application/xml"/>
  <Override PartName="/ppt/slides/slide7.xml" ContentType="application/vnd.openxmlformats-officedocument.presentationml.slide+xml"/>
  <Override PartName="/ppt/slides/slide26.xml" ContentType="application/vnd.openxmlformats-officedocument.presentationml.slide+xml"/>
  <Override PartName="/ppt/slideMasters/slideMaster1.xml" ContentType="application/vnd.openxmlformats-officedocument.presentationml.slideMaster+xml"/>
  <Override PartName="/ppt/viewProps.xml" ContentType="application/vnd.openxmlformats-officedocument.presentationml.viewProps+xml"/>
  <Override PartName="/ppt/slides/slide25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20.xml" ContentType="application/vnd.openxmlformats-officedocument.presentationml.slide+xml"/>
  <Override PartName="/ppt/slides/slide1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1.xml" ContentType="application/vnd.openxmlformats-officedocument.presentationml.slideLayout+xml"/>
  <Override PartName="/ppt/theme/theme1.xml" ContentType="application/vnd.openxmlformats-officedocument.theme+xml"/>
  <Override PartName="/ppt/slideLayouts/slideLayout6.xml" ContentType="application/vnd.openxmlformats-officedocument.presentationml.slideLayout+xml"/>
  <Override PartName="/ppt/presentation.xml" ContentType="application/vnd.openxmlformats-officedocument.presentationml.presentation.main+xml"/>
  <Override PartName="/ppt/slides/slide5.xml" ContentType="application/vnd.openxmlformats-officedocument.presentationml.slide+xml"/>
  <Override PartName="/ppt/slides/slide10.xml" ContentType="application/vnd.openxmlformats-officedocument.presentationml.slide+xml"/>
  <Override PartName="/ppt/slideLayouts/slideLayout7.xml" ContentType="application/vnd.openxmlformats-officedocument.presentationml.slideLayout+xml"/>
  <Override PartName="/ppt/slides/slide33.xml" ContentType="application/vnd.openxmlformats-officedocument.presentationml.slide+xml"/>
  <Override PartName="/ppt/presProps.xml" ContentType="application/vnd.openxmlformats-officedocument.presentationml.presProps+xml"/>
  <Default Extension="jpeg" ContentType="image/jpeg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27.xml" ContentType="application/vnd.openxmlformats-officedocument.presentationml.slide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ppt/slides/slide8.xml" ContentType="application/vnd.openxmlformats-officedocument.presentationml.slide+xml"/>
  <Override PartName="/ppt/slides/slide31.xml" ContentType="application/vnd.openxmlformats-officedocument.presentationml.slide+xml"/>
  <Override PartName="/ppt/slides/slide15.xml" ContentType="application/vnd.openxmlformats-officedocument.presentationml.slide+xml"/>
  <Default Extension="bin" ContentType="application/vnd.openxmlformats-officedocument.presentationml.printerSettings"/>
  <Default Extension="rels" ContentType="application/vnd.openxmlformats-package.relationships+xml"/>
  <Override PartName="/ppt/slides/slide9.xml" ContentType="application/vnd.openxmlformats-officedocument.presentationml.slide+xml"/>
  <Override PartName="/ppt/slides/slide24.xml" ContentType="application/vnd.openxmlformats-officedocument.presentationml.slide+xml"/>
  <Override PartName="/ppt/slides/slide32.xml" ContentType="application/vnd.openxmlformats-officedocument.presentationml.slide+xml"/>
  <Override PartName="/ppt/slides/slide6.xml" ContentType="application/vnd.openxmlformats-officedocument.presentationml.slide+xml"/>
  <Override PartName="/ppt/slides/slide16.xml" ContentType="application/vnd.openxmlformats-officedocument.presentationml.slide+xml"/>
  <Override PartName="/ppt/slides/slide19.xml" ContentType="application/vnd.openxmlformats-officedocument.presentationml.slide+xml"/>
  <Override PartName="/ppt/slides/slide12.xml" ContentType="application/vnd.openxmlformats-officedocument.presentationml.slide+xml"/>
  <Override PartName="/ppt/slides/slide29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Relationship Id="rId3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saveSubsetFonts="1">
  <p:sldMasterIdLst>
    <p:sldMasterId id="2147483648" r:id="rId1"/>
  </p:sldMasterIdLst>
  <p:sldIdLst>
    <p:sldId id="269" r:id="rId2"/>
    <p:sldId id="264" r:id="rId3"/>
    <p:sldId id="296" r:id="rId4"/>
    <p:sldId id="270" r:id="rId5"/>
    <p:sldId id="297" r:id="rId6"/>
    <p:sldId id="271" r:id="rId7"/>
    <p:sldId id="258" r:id="rId8"/>
    <p:sldId id="298" r:id="rId9"/>
    <p:sldId id="286" r:id="rId10"/>
    <p:sldId id="285" r:id="rId11"/>
    <p:sldId id="274" r:id="rId12"/>
    <p:sldId id="289" r:id="rId13"/>
    <p:sldId id="275" r:id="rId14"/>
    <p:sldId id="262" r:id="rId15"/>
    <p:sldId id="294" r:id="rId16"/>
    <p:sldId id="276" r:id="rId17"/>
    <p:sldId id="295" r:id="rId18"/>
    <p:sldId id="282" r:id="rId19"/>
    <p:sldId id="277" r:id="rId20"/>
    <p:sldId id="293" r:id="rId21"/>
    <p:sldId id="279" r:id="rId22"/>
    <p:sldId id="278" r:id="rId23"/>
    <p:sldId id="280" r:id="rId24"/>
    <p:sldId id="261" r:id="rId25"/>
    <p:sldId id="267" r:id="rId26"/>
    <p:sldId id="291" r:id="rId27"/>
    <p:sldId id="288" r:id="rId28"/>
    <p:sldId id="266" r:id="rId29"/>
    <p:sldId id="290" r:id="rId30"/>
    <p:sldId id="260" r:id="rId31"/>
    <p:sldId id="292" r:id="rId32"/>
    <p:sldId id="268" r:id="rId33"/>
    <p:sldId id="259" r:id="rId34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lrMru>
    <a:srgbClr val="FF000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lastView="sldThumbnailView">
  <p:normalViewPr>
    <p:restoredLeft sz="15620"/>
    <p:restoredTop sz="94660"/>
  </p:normalViewPr>
  <p:slideViewPr>
    <p:cSldViewPr>
      <p:cViewPr varScale="1">
        <p:scale>
          <a:sx n="154" d="100"/>
          <a:sy n="154" d="100"/>
        </p:scale>
        <p:origin x="-1144" y="-10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35" Type="http://schemas.openxmlformats.org/officeDocument/2006/relationships/printerSettings" Target="printerSettings/printerSettings1.bin"/><Relationship Id="rId31" Type="http://schemas.openxmlformats.org/officeDocument/2006/relationships/slide" Target="slides/slide30.xml"/><Relationship Id="rId34" Type="http://schemas.openxmlformats.org/officeDocument/2006/relationships/slide" Target="slides/slide33.xml"/><Relationship Id="rId39" Type="http://schemas.openxmlformats.org/officeDocument/2006/relationships/tableStyles" Target="tableStyles.xml"/><Relationship Id="rId7" Type="http://schemas.openxmlformats.org/officeDocument/2006/relationships/slide" Target="slides/slide6.xml"/><Relationship Id="rId3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0" Type="http://schemas.openxmlformats.org/officeDocument/2006/relationships/slide" Target="slides/slide9.xml"/><Relationship Id="rId32" Type="http://schemas.openxmlformats.org/officeDocument/2006/relationships/slide" Target="slides/slide31.xml"/><Relationship Id="rId37" Type="http://schemas.openxmlformats.org/officeDocument/2006/relationships/viewProps" Target="viewProp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9" Type="http://schemas.openxmlformats.org/officeDocument/2006/relationships/slide" Target="slides/slide8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7" Type="http://schemas.openxmlformats.org/officeDocument/2006/relationships/slide" Target="slides/slide26.xml"/><Relationship Id="rId14" Type="http://schemas.openxmlformats.org/officeDocument/2006/relationships/slide" Target="slides/slide13.xml"/><Relationship Id="rId23" Type="http://schemas.openxmlformats.org/officeDocument/2006/relationships/slide" Target="slides/slide22.xml"/><Relationship Id="rId4" Type="http://schemas.openxmlformats.org/officeDocument/2006/relationships/slide" Target="slides/slide3.xml"/><Relationship Id="rId28" Type="http://schemas.openxmlformats.org/officeDocument/2006/relationships/slide" Target="slides/slide27.xml"/><Relationship Id="rId26" Type="http://schemas.openxmlformats.org/officeDocument/2006/relationships/slide" Target="slides/slide25.xml"/><Relationship Id="rId30" Type="http://schemas.openxmlformats.org/officeDocument/2006/relationships/slide" Target="slides/slide29.xml"/><Relationship Id="rId11" Type="http://schemas.openxmlformats.org/officeDocument/2006/relationships/slide" Target="slides/slide10.xml"/><Relationship Id="rId29" Type="http://schemas.openxmlformats.org/officeDocument/2006/relationships/slide" Target="slides/slide28.xml"/><Relationship Id="rId6" Type="http://schemas.openxmlformats.org/officeDocument/2006/relationships/slide" Target="slides/slide5.xml"/><Relationship Id="rId16" Type="http://schemas.openxmlformats.org/officeDocument/2006/relationships/slide" Target="slides/slide15.xml"/><Relationship Id="rId33" Type="http://schemas.openxmlformats.org/officeDocument/2006/relationships/slide" Target="slides/slide32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9" Type="http://schemas.openxmlformats.org/officeDocument/2006/relationships/slide" Target="slides/slide18.xml"/><Relationship Id="rId38" Type="http://schemas.openxmlformats.org/officeDocument/2006/relationships/theme" Target="theme/theme1.xml"/><Relationship Id="rId20" Type="http://schemas.openxmlformats.org/officeDocument/2006/relationships/slide" Target="slides/slide19.xml"/><Relationship Id="rId22" Type="http://schemas.openxmlformats.org/officeDocument/2006/relationships/slide" Target="slides/slide21.xml"/><Relationship Id="rId21" Type="http://schemas.openxmlformats.org/officeDocument/2006/relationships/slide" Target="slides/slide20.xml"/><Relationship Id="rId2" Type="http://schemas.openxmlformats.org/officeDocument/2006/relationships/slide" Target="slides/slid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4" Type="http://schemas.openxmlformats.org/officeDocument/2006/relationships/slideLayout" Target="../slideLayouts/slideLayout4.xml"/><Relationship Id="rId10" Type="http://schemas.openxmlformats.org/officeDocument/2006/relationships/slideLayout" Target="../slideLayouts/slideLayout10.xml"/><Relationship Id="rId5" Type="http://schemas.openxmlformats.org/officeDocument/2006/relationships/slideLayout" Target="../slideLayouts/slideLayout5.xml"/><Relationship Id="rId7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9" Type="http://schemas.openxmlformats.org/officeDocument/2006/relationships/slideLayout" Target="../slideLayouts/slideLayout9.xml"/><Relationship Id="rId3" Type="http://schemas.openxmlformats.org/officeDocument/2006/relationships/slideLayout" Target="../slideLayouts/slideLayout3.xml"/><Relationship Id="rId6" Type="http://schemas.openxmlformats.org/officeDocument/2006/relationships/slideLayout" Target="../slideLayouts/slideLayout6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FB2D3AC-FA7D-432C-B099-6233A81BD8E9}" type="datetimeFigureOut">
              <a:rPr lang="en-US" smtClean="0"/>
              <a:pPr/>
              <a:t>10/5/09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TextBox 6"/>
          <p:cNvSpPr txBox="1"/>
          <p:nvPr/>
        </p:nvSpPr>
        <p:spPr>
          <a:xfrm>
            <a:off x="71406" y="71414"/>
            <a:ext cx="6357982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200" b="1" dirty="0" smtClean="0">
                <a:latin typeface="Arial" pitchFamily="34" charset="0"/>
                <a:cs typeface="Arial" pitchFamily="34" charset="0"/>
              </a:rPr>
              <a:t>Cardiac </a:t>
            </a:r>
            <a:r>
              <a:rPr lang="en-AU" sz="3200" b="1" dirty="0" err="1" smtClean="0">
                <a:latin typeface="Arial" pitchFamily="34" charset="0"/>
                <a:cs typeface="Arial" pitchFamily="34" charset="0"/>
              </a:rPr>
              <a:t>Septation</a:t>
            </a:r>
            <a:endParaRPr lang="en-AU" sz="3200" b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715140" y="6357958"/>
            <a:ext cx="22860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b="1" dirty="0" smtClean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UNSW Embryology</a:t>
            </a:r>
            <a:endParaRPr lang="en-AU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477000" y="381000"/>
            <a:ext cx="2514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Heart - day 40</a:t>
            </a:r>
          </a:p>
          <a:p>
            <a:r>
              <a:rPr lang="en-AU" sz="2000" b="1" i="1" dirty="0" smtClean="0">
                <a:latin typeface="Arial" pitchFamily="34" charset="0"/>
                <a:cs typeface="Arial" pitchFamily="34" charset="0"/>
              </a:rPr>
              <a:t>(ventral view)</a:t>
            </a:r>
            <a:endParaRPr lang="en-AU" sz="20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TextBox 7"/>
          <p:cNvSpPr txBox="1"/>
          <p:nvPr/>
        </p:nvSpPr>
        <p:spPr>
          <a:xfrm>
            <a:off x="142876" y="2357430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atrium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6572232" y="1500174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atrium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572232" y="3929066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ventricle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0" y="428625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ventricle</a:t>
            </a:r>
          </a:p>
        </p:txBody>
      </p:sp>
      <p:cxnSp>
        <p:nvCxnSpPr>
          <p:cNvPr id="12" name="Straight Connector 11"/>
          <p:cNvCxnSpPr/>
          <p:nvPr/>
        </p:nvCxnSpPr>
        <p:spPr>
          <a:xfrm rot="10800000" flipV="1">
            <a:off x="2057401" y="2428867"/>
            <a:ext cx="928694" cy="28250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rot="10800000" flipV="1">
            <a:off x="2071670" y="4286256"/>
            <a:ext cx="1214446" cy="28250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 rot="10800000" flipV="1">
            <a:off x="5214942" y="1752600"/>
            <a:ext cx="1262058" cy="10476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 rot="10800000" flipV="1">
            <a:off x="5286380" y="4214818"/>
            <a:ext cx="1214446" cy="28575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6572232" y="2362200"/>
            <a:ext cx="257176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fused </a:t>
            </a:r>
          </a:p>
          <a:p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cushions</a:t>
            </a:r>
          </a:p>
        </p:txBody>
      </p:sp>
      <p:cxnSp>
        <p:nvCxnSpPr>
          <p:cNvPr id="22" name="Straight Connector 21"/>
          <p:cNvCxnSpPr/>
          <p:nvPr/>
        </p:nvCxnSpPr>
        <p:spPr>
          <a:xfrm rot="10800000" flipV="1">
            <a:off x="4500562" y="2895600"/>
            <a:ext cx="1976438" cy="24764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0" y="107154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opening</a:t>
            </a:r>
          </a:p>
        </p:txBody>
      </p:sp>
      <p:cxnSp>
        <p:nvCxnSpPr>
          <p:cNvPr id="26" name="Straight Connector 25"/>
          <p:cNvCxnSpPr/>
          <p:nvPr/>
        </p:nvCxnSpPr>
        <p:spPr>
          <a:xfrm rot="10800000">
            <a:off x="2071670" y="1354052"/>
            <a:ext cx="1571636" cy="503313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477000" y="381000"/>
            <a:ext cx="2514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Heart - day 40</a:t>
            </a:r>
          </a:p>
          <a:p>
            <a:r>
              <a:rPr lang="en-AU" sz="2000" b="1" i="1" dirty="0" smtClean="0">
                <a:latin typeface="Arial" pitchFamily="34" charset="0"/>
                <a:cs typeface="Arial" pitchFamily="34" charset="0"/>
              </a:rPr>
              <a:t>(ventral view)</a:t>
            </a:r>
            <a:endParaRPr lang="en-AU" sz="20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943100" y="5791200"/>
            <a:ext cx="52578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Dorsal and ventral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cushions fuse, generating left and right channels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TextBox 7"/>
          <p:cNvSpPr txBox="1"/>
          <p:nvPr/>
        </p:nvSpPr>
        <p:spPr>
          <a:xfrm>
            <a:off x="142876" y="2357430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atrium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6572232" y="1500174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atrium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572232" y="3929066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ventricle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0" y="428625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ventricle</a:t>
            </a:r>
          </a:p>
        </p:txBody>
      </p:sp>
      <p:cxnSp>
        <p:nvCxnSpPr>
          <p:cNvPr id="12" name="Straight Connector 11"/>
          <p:cNvCxnSpPr/>
          <p:nvPr/>
        </p:nvCxnSpPr>
        <p:spPr>
          <a:xfrm rot="10800000" flipV="1">
            <a:off x="2057401" y="2428867"/>
            <a:ext cx="928694" cy="28250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rot="10800000" flipV="1">
            <a:off x="2071670" y="4286256"/>
            <a:ext cx="1214446" cy="28250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 rot="10800000" flipV="1">
            <a:off x="5214942" y="1752600"/>
            <a:ext cx="1262058" cy="10476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 rot="10800000" flipV="1">
            <a:off x="5286380" y="4214818"/>
            <a:ext cx="1214446" cy="28575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6572232" y="2362200"/>
            <a:ext cx="257176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fused </a:t>
            </a:r>
          </a:p>
          <a:p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cushions</a:t>
            </a:r>
          </a:p>
        </p:txBody>
      </p:sp>
      <p:cxnSp>
        <p:nvCxnSpPr>
          <p:cNvPr id="22" name="Straight Connector 21"/>
          <p:cNvCxnSpPr/>
          <p:nvPr/>
        </p:nvCxnSpPr>
        <p:spPr>
          <a:xfrm rot="10800000" flipV="1">
            <a:off x="4500562" y="2895600"/>
            <a:ext cx="1976438" cy="24764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0" y="107154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opening</a:t>
            </a:r>
          </a:p>
        </p:txBody>
      </p:sp>
      <p:cxnSp>
        <p:nvCxnSpPr>
          <p:cNvPr id="26" name="Straight Connector 25"/>
          <p:cNvCxnSpPr/>
          <p:nvPr/>
        </p:nvCxnSpPr>
        <p:spPr>
          <a:xfrm rot="10800000">
            <a:off x="2071670" y="1354052"/>
            <a:ext cx="1571636" cy="503313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477000" y="381000"/>
            <a:ext cx="2514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Heart - day 40</a:t>
            </a:r>
          </a:p>
          <a:p>
            <a:r>
              <a:rPr lang="en-AU" sz="2000" b="1" i="1" dirty="0" smtClean="0">
                <a:latin typeface="Arial" pitchFamily="34" charset="0"/>
                <a:cs typeface="Arial" pitchFamily="34" charset="0"/>
              </a:rPr>
              <a:t>(ventral view)</a:t>
            </a:r>
            <a:endParaRPr lang="en-AU" sz="20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943100" y="5791200"/>
            <a:ext cx="52578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Dorsal and ventral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cushions fuse, generating left and right channels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Rectangle 5"/>
          <p:cNvSpPr/>
          <p:nvPr/>
        </p:nvSpPr>
        <p:spPr>
          <a:xfrm>
            <a:off x="1104900" y="5715000"/>
            <a:ext cx="69342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- 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myocardium differentiated from </a:t>
            </a:r>
            <a:r>
              <a:rPr lang="en-AU" b="1" dirty="0" err="1" smtClean="0">
                <a:latin typeface="Arial" pitchFamily="34" charset="0"/>
                <a:cs typeface="Arial" pitchFamily="34" charset="0"/>
              </a:rPr>
              <a:t>splanchnic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b="1" dirty="0" err="1" smtClean="0">
                <a:latin typeface="Arial" pitchFamily="34" charset="0"/>
                <a:cs typeface="Arial" pitchFamily="34" charset="0"/>
              </a:rPr>
              <a:t>mesenchyme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 near the venous pole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8" name="Straight Connector 7"/>
          <p:cNvCxnSpPr>
            <a:stCxn id="7" idx="1"/>
          </p:cNvCxnSpPr>
          <p:nvPr/>
        </p:nvCxnSpPr>
        <p:spPr>
          <a:xfrm rot="10800000" flipV="1">
            <a:off x="4343400" y="1700229"/>
            <a:ext cx="2157426" cy="5237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cxnSp>
        <p:nvCxnSpPr>
          <p:cNvPr id="7" name="Straight Arrow Connector 6"/>
          <p:cNvCxnSpPr/>
          <p:nvPr/>
        </p:nvCxnSpPr>
        <p:spPr>
          <a:xfrm rot="5400000">
            <a:off x="4153694" y="1561306"/>
            <a:ext cx="381000" cy="1588"/>
          </a:xfrm>
          <a:prstGeom prst="straightConnector1">
            <a:avLst/>
          </a:prstGeom>
          <a:ln w="38100">
            <a:prstDash val="sysDash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ectangle 7"/>
          <p:cNvSpPr/>
          <p:nvPr/>
        </p:nvSpPr>
        <p:spPr>
          <a:xfrm>
            <a:off x="1943100" y="5791200"/>
            <a:ext cx="52578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grows downward towards fused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cushions</a:t>
            </a:r>
            <a:endParaRPr lang="en-AU" b="1" i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Rectangle 7"/>
          <p:cNvSpPr/>
          <p:nvPr/>
        </p:nvSpPr>
        <p:spPr>
          <a:xfrm>
            <a:off x="1943100" y="5791200"/>
            <a:ext cx="52578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grows downward towards fused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cushions</a:t>
            </a:r>
            <a:endParaRPr lang="en-AU" b="1" i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9"/>
            <a:ext cx="2071702" cy="15713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0" y="2286000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rot="10800000" flipV="1">
            <a:off x="2209800" y="2514598"/>
            <a:ext cx="2133600" cy="1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rot="16200000" flipH="1">
            <a:off x="4191000" y="2514599"/>
            <a:ext cx="457200" cy="1"/>
          </a:xfrm>
          <a:prstGeom prst="line">
            <a:avLst/>
          </a:prstGeom>
          <a:ln w="38100"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/>
          <p:cNvSpPr/>
          <p:nvPr/>
        </p:nvSpPr>
        <p:spPr>
          <a:xfrm>
            <a:off x="1943100" y="5791200"/>
            <a:ext cx="52578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growth generates foramen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b="1" i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9"/>
            <a:ext cx="2071702" cy="15713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0" y="2286000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rot="10800000" flipV="1">
            <a:off x="2209800" y="2514598"/>
            <a:ext cx="2133600" cy="1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rot="16200000" flipH="1">
            <a:off x="4191000" y="2514599"/>
            <a:ext cx="457200" cy="1"/>
          </a:xfrm>
          <a:prstGeom prst="line">
            <a:avLst/>
          </a:prstGeom>
          <a:ln w="38100"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/>
          <p:cNvSpPr/>
          <p:nvPr/>
        </p:nvSpPr>
        <p:spPr>
          <a:xfrm>
            <a:off x="1943100" y="5791200"/>
            <a:ext cx="52578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growth generates foramen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b="1" i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9"/>
            <a:ext cx="2071702" cy="15713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0" y="2286000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rot="10800000" flipV="1">
            <a:off x="2209800" y="2514598"/>
            <a:ext cx="2133600" cy="1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/>
          <p:cNvSpPr/>
          <p:nvPr/>
        </p:nvSpPr>
        <p:spPr>
          <a:xfrm>
            <a:off x="1104900" y="5715000"/>
            <a:ext cx="69342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- 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myocardium differentiated from </a:t>
            </a:r>
            <a:r>
              <a:rPr lang="en-AU" b="1" dirty="0" err="1" smtClean="0">
                <a:latin typeface="Arial" pitchFamily="34" charset="0"/>
                <a:cs typeface="Arial" pitchFamily="34" charset="0"/>
              </a:rPr>
              <a:t>splanchnic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b="1" dirty="0" err="1" smtClean="0">
                <a:latin typeface="Arial" pitchFamily="34" charset="0"/>
                <a:cs typeface="Arial" pitchFamily="34" charset="0"/>
              </a:rPr>
              <a:t>mesenchyme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 near the venous pole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9"/>
            <a:ext cx="2071702" cy="15713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0" y="2286000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rot="10800000" flipV="1">
            <a:off x="2209800" y="2514598"/>
            <a:ext cx="2133600" cy="1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15575" h="4609527">
                <a:moveTo>
                  <a:pt x="2400363" y="114300"/>
                </a:moveTo>
                <a:cubicBezTo>
                  <a:pt x="2260155" y="156972"/>
                  <a:pt x="2112327" y="280416"/>
                  <a:pt x="1915731" y="269748"/>
                </a:cubicBezTo>
                <a:cubicBezTo>
                  <a:pt x="1719135" y="259080"/>
                  <a:pt x="1406715" y="85344"/>
                  <a:pt x="1220787" y="50292"/>
                </a:cubicBezTo>
                <a:cubicBezTo>
                  <a:pt x="1034859" y="15240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40571" y="71628"/>
                  <a:pt x="2400363" y="11430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0"/>
            <a:ext cx="3239413" cy="4015161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9097" h="3949790">
                <a:moveTo>
                  <a:pt x="452415" y="300385"/>
                </a:moveTo>
                <a:cubicBezTo>
                  <a:pt x="390574" y="299173"/>
                  <a:pt x="293482" y="203065"/>
                  <a:pt x="233491" y="228947"/>
                </a:cubicBezTo>
                <a:cubicBezTo>
                  <a:pt x="173500" y="254829"/>
                  <a:pt x="120546" y="364548"/>
                  <a:pt x="92471" y="455676"/>
                </a:cubicBezTo>
                <a:cubicBezTo>
                  <a:pt x="64396" y="546804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06488" y="3574627"/>
                  <a:pt x="1328112" y="3443657"/>
                </a:cubicBezTo>
                <a:cubicBezTo>
                  <a:pt x="1449737" y="3312687"/>
                  <a:pt x="1534874" y="3047798"/>
                  <a:pt x="1620011" y="3015029"/>
                </a:cubicBezTo>
                <a:cubicBezTo>
                  <a:pt x="1705148" y="2982260"/>
                  <a:pt x="1765865" y="3121913"/>
                  <a:pt x="1838935" y="3247042"/>
                </a:cubicBezTo>
                <a:cubicBezTo>
                  <a:pt x="1912005" y="3372171"/>
                  <a:pt x="1948969" y="3649690"/>
                  <a:pt x="2058431" y="3765804"/>
                </a:cubicBezTo>
                <a:cubicBezTo>
                  <a:pt x="2167893" y="3881918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49878" y="35670"/>
                  <a:pt x="2012711" y="153924"/>
                </a:cubicBezTo>
                <a:cubicBezTo>
                  <a:pt x="1875544" y="272178"/>
                  <a:pt x="1892223" y="634987"/>
                  <a:pt x="1838935" y="717145"/>
                </a:cubicBezTo>
                <a:cubicBezTo>
                  <a:pt x="1785647" y="799303"/>
                  <a:pt x="1729472" y="716330"/>
                  <a:pt x="1692985" y="646870"/>
                </a:cubicBezTo>
                <a:cubicBezTo>
                  <a:pt x="1656498" y="577410"/>
                  <a:pt x="1722171" y="397783"/>
                  <a:pt x="1620011" y="300385"/>
                </a:cubicBezTo>
                <a:cubicBezTo>
                  <a:pt x="1517851" y="202987"/>
                  <a:pt x="1213810" y="110109"/>
                  <a:pt x="1080023" y="62484"/>
                </a:cubicBezTo>
                <a:cubicBezTo>
                  <a:pt x="946236" y="14859"/>
                  <a:pt x="897565" y="10702"/>
                  <a:pt x="817289" y="14633"/>
                </a:cubicBezTo>
                <a:cubicBezTo>
                  <a:pt x="737013" y="18564"/>
                  <a:pt x="633824" y="49140"/>
                  <a:pt x="598365" y="86071"/>
                </a:cubicBezTo>
                <a:cubicBezTo>
                  <a:pt x="562906" y="123002"/>
                  <a:pt x="628860" y="200501"/>
                  <a:pt x="604535" y="236220"/>
                </a:cubicBezTo>
                <a:cubicBezTo>
                  <a:pt x="580210" y="271939"/>
                  <a:pt x="514256" y="301597"/>
                  <a:pt x="452415" y="30038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667223"/>
            <a:ext cx="790860" cy="90465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0860" h="904654">
                <a:moveTo>
                  <a:pt x="629316" y="42070"/>
                </a:moveTo>
                <a:cubicBezTo>
                  <a:pt x="577580" y="0"/>
                  <a:pt x="503400" y="78736"/>
                  <a:pt x="428628" y="118836"/>
                </a:cubicBezTo>
                <a:cubicBezTo>
                  <a:pt x="353856" y="158936"/>
                  <a:pt x="250870" y="204022"/>
                  <a:pt x="180686" y="282668"/>
                </a:cubicBezTo>
                <a:cubicBezTo>
                  <a:pt x="110502" y="361314"/>
                  <a:pt x="15048" y="501270"/>
                  <a:pt x="7524" y="590710"/>
                </a:cubicBezTo>
                <a:cubicBezTo>
                  <a:pt x="0" y="680150"/>
                  <a:pt x="56292" y="769018"/>
                  <a:pt x="135540" y="819310"/>
                </a:cubicBezTo>
                <a:cubicBezTo>
                  <a:pt x="214788" y="869602"/>
                  <a:pt x="380904" y="904654"/>
                  <a:pt x="483012" y="892462"/>
                </a:cubicBezTo>
                <a:cubicBezTo>
                  <a:pt x="585120" y="880270"/>
                  <a:pt x="705516" y="833026"/>
                  <a:pt x="748188" y="746158"/>
                </a:cubicBezTo>
                <a:cubicBezTo>
                  <a:pt x="790860" y="659290"/>
                  <a:pt x="758856" y="488602"/>
                  <a:pt x="739044" y="371254"/>
                </a:cubicBezTo>
                <a:cubicBezTo>
                  <a:pt x="719232" y="253906"/>
                  <a:pt x="681052" y="84140"/>
                  <a:pt x="629316" y="4207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429124" y="2000240"/>
            <a:ext cx="214314" cy="42862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Freeform 27"/>
          <p:cNvSpPr/>
          <p:nvPr/>
        </p:nvSpPr>
        <p:spPr>
          <a:xfrm>
            <a:off x="3340608" y="1711452"/>
            <a:ext cx="545592" cy="585216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357554" y="1714488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perforation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Oval 12"/>
          <p:cNvSpPr/>
          <p:nvPr/>
        </p:nvSpPr>
        <p:spPr>
          <a:xfrm>
            <a:off x="4267200" y="1676400"/>
            <a:ext cx="457200" cy="533400"/>
          </a:xfrm>
          <a:prstGeom prst="ellipse">
            <a:avLst/>
          </a:prstGeom>
          <a:noFill/>
          <a:ln w="38100">
            <a:prstDash val="sysDash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/>
          <p:cNvSpPr/>
          <p:nvPr/>
        </p:nvSpPr>
        <p:spPr>
          <a:xfrm>
            <a:off x="1104900" y="5715000"/>
            <a:ext cx="69342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perforation  </a:t>
            </a:r>
          </a:p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begins to 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degenerate to form opening </a:t>
            </a:r>
            <a:endParaRPr lang="en-AU" b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42818" y="76200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15575" h="4609527">
                <a:moveTo>
                  <a:pt x="2400363" y="114300"/>
                </a:moveTo>
                <a:cubicBezTo>
                  <a:pt x="2260155" y="156972"/>
                  <a:pt x="2112327" y="280416"/>
                  <a:pt x="1915731" y="269748"/>
                </a:cubicBezTo>
                <a:cubicBezTo>
                  <a:pt x="1719135" y="259080"/>
                  <a:pt x="1406715" y="85344"/>
                  <a:pt x="1220787" y="50292"/>
                </a:cubicBezTo>
                <a:cubicBezTo>
                  <a:pt x="1034859" y="15240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40571" y="71628"/>
                  <a:pt x="2400363" y="11430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0"/>
            <a:ext cx="3239413" cy="4015161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9097" h="3949790">
                <a:moveTo>
                  <a:pt x="452415" y="300385"/>
                </a:moveTo>
                <a:cubicBezTo>
                  <a:pt x="390574" y="299173"/>
                  <a:pt x="293482" y="203065"/>
                  <a:pt x="233491" y="228947"/>
                </a:cubicBezTo>
                <a:cubicBezTo>
                  <a:pt x="173500" y="254829"/>
                  <a:pt x="120546" y="364548"/>
                  <a:pt x="92471" y="455676"/>
                </a:cubicBezTo>
                <a:cubicBezTo>
                  <a:pt x="64396" y="546804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06488" y="3574627"/>
                  <a:pt x="1328112" y="3443657"/>
                </a:cubicBezTo>
                <a:cubicBezTo>
                  <a:pt x="1449737" y="3312687"/>
                  <a:pt x="1534874" y="3047798"/>
                  <a:pt x="1620011" y="3015029"/>
                </a:cubicBezTo>
                <a:cubicBezTo>
                  <a:pt x="1705148" y="2982260"/>
                  <a:pt x="1765865" y="3121913"/>
                  <a:pt x="1838935" y="3247042"/>
                </a:cubicBezTo>
                <a:cubicBezTo>
                  <a:pt x="1912005" y="3372171"/>
                  <a:pt x="1948969" y="3649690"/>
                  <a:pt x="2058431" y="3765804"/>
                </a:cubicBezTo>
                <a:cubicBezTo>
                  <a:pt x="2167893" y="3881918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49878" y="35670"/>
                  <a:pt x="2012711" y="153924"/>
                </a:cubicBezTo>
                <a:cubicBezTo>
                  <a:pt x="1875544" y="272178"/>
                  <a:pt x="1892223" y="634987"/>
                  <a:pt x="1838935" y="717145"/>
                </a:cubicBezTo>
                <a:cubicBezTo>
                  <a:pt x="1785647" y="799303"/>
                  <a:pt x="1729472" y="716330"/>
                  <a:pt x="1692985" y="646870"/>
                </a:cubicBezTo>
                <a:cubicBezTo>
                  <a:pt x="1656498" y="577410"/>
                  <a:pt x="1722171" y="397783"/>
                  <a:pt x="1620011" y="300385"/>
                </a:cubicBezTo>
                <a:cubicBezTo>
                  <a:pt x="1517851" y="202987"/>
                  <a:pt x="1213810" y="110109"/>
                  <a:pt x="1080023" y="62484"/>
                </a:cubicBezTo>
                <a:cubicBezTo>
                  <a:pt x="946236" y="14859"/>
                  <a:pt x="897565" y="10702"/>
                  <a:pt x="817289" y="14633"/>
                </a:cubicBezTo>
                <a:cubicBezTo>
                  <a:pt x="737013" y="18564"/>
                  <a:pt x="633824" y="49140"/>
                  <a:pt x="598365" y="86071"/>
                </a:cubicBezTo>
                <a:cubicBezTo>
                  <a:pt x="562906" y="123002"/>
                  <a:pt x="628860" y="200501"/>
                  <a:pt x="604535" y="236220"/>
                </a:cubicBezTo>
                <a:cubicBezTo>
                  <a:pt x="580210" y="271939"/>
                  <a:pt x="514256" y="301597"/>
                  <a:pt x="452415" y="30038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667223"/>
            <a:ext cx="790860" cy="90465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0860" h="904654">
                <a:moveTo>
                  <a:pt x="629316" y="42070"/>
                </a:moveTo>
                <a:cubicBezTo>
                  <a:pt x="577580" y="0"/>
                  <a:pt x="503400" y="78736"/>
                  <a:pt x="428628" y="118836"/>
                </a:cubicBezTo>
                <a:cubicBezTo>
                  <a:pt x="353856" y="158936"/>
                  <a:pt x="250870" y="204022"/>
                  <a:pt x="180686" y="282668"/>
                </a:cubicBezTo>
                <a:cubicBezTo>
                  <a:pt x="110502" y="361314"/>
                  <a:pt x="15048" y="501270"/>
                  <a:pt x="7524" y="590710"/>
                </a:cubicBezTo>
                <a:cubicBezTo>
                  <a:pt x="0" y="680150"/>
                  <a:pt x="56292" y="769018"/>
                  <a:pt x="135540" y="819310"/>
                </a:cubicBezTo>
                <a:cubicBezTo>
                  <a:pt x="214788" y="869602"/>
                  <a:pt x="380904" y="904654"/>
                  <a:pt x="483012" y="892462"/>
                </a:cubicBezTo>
                <a:cubicBezTo>
                  <a:pt x="585120" y="880270"/>
                  <a:pt x="705516" y="833026"/>
                  <a:pt x="748188" y="746158"/>
                </a:cubicBezTo>
                <a:cubicBezTo>
                  <a:pt x="790860" y="659290"/>
                  <a:pt x="758856" y="488602"/>
                  <a:pt x="739044" y="371254"/>
                </a:cubicBezTo>
                <a:cubicBezTo>
                  <a:pt x="719232" y="253906"/>
                  <a:pt x="681052" y="84140"/>
                  <a:pt x="629316" y="4207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429124" y="2000240"/>
            <a:ext cx="214314" cy="42862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Freeform 27"/>
          <p:cNvSpPr/>
          <p:nvPr/>
        </p:nvSpPr>
        <p:spPr>
          <a:xfrm>
            <a:off x="3340608" y="1711452"/>
            <a:ext cx="545592" cy="585216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357554" y="1714488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5" name="TextBox 14"/>
          <p:cNvSpPr txBox="1"/>
          <p:nvPr/>
        </p:nvSpPr>
        <p:spPr>
          <a:xfrm>
            <a:off x="228600" y="1292354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valve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6586550" y="150017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pulmonary veins opening</a:t>
            </a:r>
          </a:p>
        </p:txBody>
      </p:sp>
      <p:cxnSp>
        <p:nvCxnSpPr>
          <p:cNvPr id="17" name="Straight Connector 16"/>
          <p:cNvCxnSpPr>
            <a:stCxn id="9" idx="2"/>
          </p:cNvCxnSpPr>
          <p:nvPr/>
        </p:nvCxnSpPr>
        <p:spPr>
          <a:xfrm flipH="1" flipV="1">
            <a:off x="2285984" y="1571613"/>
            <a:ext cx="1197387" cy="428719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endCxn id="22" idx="7"/>
          </p:cNvCxnSpPr>
          <p:nvPr/>
        </p:nvCxnSpPr>
        <p:spPr>
          <a:xfrm rot="10800000" flipV="1">
            <a:off x="5540746" y="1714580"/>
            <a:ext cx="1014460" cy="11225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586550" y="4429132"/>
            <a:ext cx="2252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104900" y="5715000"/>
            <a:ext cx="69342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perforates 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and </a:t>
            </a:r>
          </a:p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the ventricular septum begins growth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5" name="TextBox 14"/>
          <p:cNvSpPr txBox="1"/>
          <p:nvPr/>
        </p:nvSpPr>
        <p:spPr>
          <a:xfrm>
            <a:off x="228600" y="1292354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valve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6586550" y="150017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pulmonary veins opening</a:t>
            </a:r>
          </a:p>
        </p:txBody>
      </p:sp>
      <p:cxnSp>
        <p:nvCxnSpPr>
          <p:cNvPr id="17" name="Straight Connector 16"/>
          <p:cNvCxnSpPr>
            <a:stCxn id="9" idx="2"/>
          </p:cNvCxnSpPr>
          <p:nvPr/>
        </p:nvCxnSpPr>
        <p:spPr>
          <a:xfrm flipH="1" flipV="1">
            <a:off x="2285984" y="1571613"/>
            <a:ext cx="1197387" cy="428719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endCxn id="22" idx="7"/>
          </p:cNvCxnSpPr>
          <p:nvPr/>
        </p:nvCxnSpPr>
        <p:spPr>
          <a:xfrm rot="10800000" flipV="1">
            <a:off x="5540746" y="1714580"/>
            <a:ext cx="1014460" cy="11225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586550" y="4429132"/>
            <a:ext cx="2252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/>
        </p:nvSpPr>
        <p:spPr>
          <a:xfrm>
            <a:off x="1104900" y="5715000"/>
            <a:ext cx="6934200" cy="646331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b="1" i="1" dirty="0" err="1" smtClean="0">
                <a:latin typeface="Arial" pitchFamily="34" charset="0"/>
                <a:cs typeface="Arial" pitchFamily="34" charset="0"/>
              </a:rPr>
              <a:t>primum</a:t>
            </a:r>
            <a:r>
              <a:rPr lang="en-AU" b="1" i="1" dirty="0" smtClean="0">
                <a:latin typeface="Arial" pitchFamily="34" charset="0"/>
                <a:cs typeface="Arial" pitchFamily="34" charset="0"/>
              </a:rPr>
              <a:t> now perforates and </a:t>
            </a:r>
          </a:p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the ventricular septum begins growth</a:t>
            </a:r>
          </a:p>
        </p:txBody>
      </p:sp>
      <p:cxnSp>
        <p:nvCxnSpPr>
          <p:cNvPr id="30" name="Straight Arrow Connector 29"/>
          <p:cNvCxnSpPr/>
          <p:nvPr/>
        </p:nvCxnSpPr>
        <p:spPr>
          <a:xfrm rot="16200000" flipV="1">
            <a:off x="4153694" y="4380707"/>
            <a:ext cx="381000" cy="1588"/>
          </a:xfrm>
          <a:prstGeom prst="straightConnector1">
            <a:avLst/>
          </a:prstGeom>
          <a:ln w="38100">
            <a:prstDash val="sysDash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304800" y="228600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/>
          <p:cNvSpPr/>
          <p:nvPr/>
        </p:nvSpPr>
        <p:spPr>
          <a:xfrm>
            <a:off x="1104900" y="5715000"/>
            <a:ext cx="6934200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</a:p>
          <a:p>
            <a:pPr algn="ctr"/>
            <a:r>
              <a:rPr lang="en-AU" b="1" dirty="0" smtClean="0">
                <a:latin typeface="Arial" pitchFamily="34" charset="0"/>
                <a:cs typeface="Arial" pitchFamily="34" charset="0"/>
              </a:rPr>
              <a:t>Early studies thought that the ventricular septum formed from coalescence of  </a:t>
            </a:r>
            <a:r>
              <a:rPr lang="en-AU" b="1" dirty="0" err="1" smtClean="0">
                <a:latin typeface="Arial" pitchFamily="34" charset="0"/>
                <a:cs typeface="Arial" pitchFamily="34" charset="0"/>
              </a:rPr>
              <a:t>trabeculae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 of the primordial ventricle</a:t>
            </a:r>
            <a:endParaRPr lang="en-AU" b="1" i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304800" y="228600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/>
          <p:cNvSpPr/>
          <p:nvPr/>
        </p:nvSpPr>
        <p:spPr>
          <a:xfrm>
            <a:off x="1104900" y="5715000"/>
            <a:ext cx="6934200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</a:p>
          <a:p>
            <a:pPr algn="ctr"/>
            <a:r>
              <a:rPr lang="en-AU" b="1" dirty="0" smtClean="0">
                <a:latin typeface="Arial" pitchFamily="34" charset="0"/>
                <a:cs typeface="Arial" pitchFamily="34" charset="0"/>
              </a:rPr>
              <a:t>Early studies thought that the ventricular septum formed from coalescence of  </a:t>
            </a:r>
            <a:r>
              <a:rPr lang="en-AU" b="1" dirty="0" err="1" smtClean="0">
                <a:latin typeface="Arial" pitchFamily="34" charset="0"/>
                <a:cs typeface="Arial" pitchFamily="34" charset="0"/>
              </a:rPr>
              <a:t>trabeculae</a:t>
            </a:r>
            <a:r>
              <a:rPr lang="en-AU" b="1" dirty="0" smtClean="0">
                <a:latin typeface="Arial" pitchFamily="34" charset="0"/>
                <a:cs typeface="Arial" pitchFamily="34" charset="0"/>
              </a:rPr>
              <a:t> of the primordial ventricle</a:t>
            </a:r>
            <a:endParaRPr lang="en-AU" b="1" i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09650" y="5715000"/>
            <a:ext cx="7124700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</a:p>
          <a:p>
            <a:pPr algn="ctr"/>
            <a:r>
              <a:rPr lang="en-AU" b="1" dirty="0" smtClean="0">
                <a:latin typeface="Arial" pitchFamily="34" charset="0"/>
                <a:cs typeface="Arial" pitchFamily="34" charset="0"/>
              </a:rPr>
              <a:t>Later studies show the muscular septum arises from fusion of the external R and L ventricular walls  with ventricular growth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1009650" y="5715000"/>
            <a:ext cx="7124700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en-AU" b="1" i="1" dirty="0" smtClean="0">
                <a:latin typeface="Arial" pitchFamily="34" charset="0"/>
                <a:cs typeface="Arial" pitchFamily="34" charset="0"/>
              </a:rPr>
              <a:t>Ventricular septum growth</a:t>
            </a:r>
          </a:p>
          <a:p>
            <a:pPr algn="ctr"/>
            <a:r>
              <a:rPr lang="en-AU" b="1" dirty="0" smtClean="0">
                <a:latin typeface="Arial" pitchFamily="34" charset="0"/>
                <a:cs typeface="Arial" pitchFamily="34" charset="0"/>
              </a:rPr>
              <a:t>Later studies show the muscular septum arises from fusion of the external R and L ventricular walls  with ventricular growth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growth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781800" y="1676400"/>
            <a:ext cx="193833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304800" y="2286000"/>
            <a:ext cx="1981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ovale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7" name="Straight Connector 36"/>
          <p:cNvCxnSpPr/>
          <p:nvPr/>
        </p:nvCxnSpPr>
        <p:spPr>
          <a:xfrm rot="5400000">
            <a:off x="3848894" y="2170906"/>
            <a:ext cx="838200" cy="1588"/>
          </a:xfrm>
          <a:prstGeom prst="line">
            <a:avLst/>
          </a:prstGeom>
          <a:ln w="38100"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/>
          <p:cNvCxnSpPr/>
          <p:nvPr/>
        </p:nvCxnSpPr>
        <p:spPr>
          <a:xfrm rot="5400000">
            <a:off x="4305697" y="2095103"/>
            <a:ext cx="534194" cy="1588"/>
          </a:xfrm>
          <a:prstGeom prst="line">
            <a:avLst/>
          </a:prstGeom>
          <a:ln w="38100"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>
            <a:endCxn id="28" idx="3"/>
          </p:cNvCxnSpPr>
          <p:nvPr/>
        </p:nvCxnSpPr>
        <p:spPr>
          <a:xfrm rot="10800000" flipV="1">
            <a:off x="2286000" y="2133599"/>
            <a:ext cx="1981200" cy="35245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/>
        </p:nvCxnSpPr>
        <p:spPr>
          <a:xfrm rot="10800000" flipV="1">
            <a:off x="4572000" y="1905000"/>
            <a:ext cx="2133600" cy="15240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1393009" y="5722203"/>
            <a:ext cx="6357982" cy="83099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forms as a superior </a:t>
            </a:r>
            <a:r>
              <a:rPr lang="en-AU" sz="2400" b="1" dirty="0" err="1" smtClean="0">
                <a:latin typeface="Arial" pitchFamily="34" charset="0"/>
                <a:cs typeface="Arial" pitchFamily="34" charset="0"/>
              </a:rPr>
              <a:t>interarterial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 fold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1393009" y="5722203"/>
            <a:ext cx="6357982" cy="83099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forms as a superior </a:t>
            </a:r>
            <a:r>
              <a:rPr lang="en-AU" sz="2400" b="1" dirty="0" err="1" smtClean="0">
                <a:latin typeface="Arial" pitchFamily="34" charset="0"/>
                <a:cs typeface="Arial" pitchFamily="34" charset="0"/>
              </a:rPr>
              <a:t>interarterial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 fold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1393009" y="5722203"/>
            <a:ext cx="6357982" cy="83099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also from the original </a:t>
            </a:r>
            <a:r>
              <a:rPr lang="en-AU" sz="2400" b="1" dirty="0" err="1" smtClean="0">
                <a:latin typeface="Arial" pitchFamily="34" charset="0"/>
                <a:cs typeface="Arial" pitchFamily="34" charset="0"/>
              </a:rPr>
              <a:t>cardiogenic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 fields left sided </a:t>
            </a:r>
            <a:r>
              <a:rPr lang="en-AU" sz="2400" b="1" dirty="0" err="1" smtClean="0">
                <a:latin typeface="Arial" pitchFamily="34" charset="0"/>
                <a:cs typeface="Arial" pitchFamily="34" charset="0"/>
              </a:rPr>
              <a:t>mesenchyme</a:t>
            </a:r>
            <a:endParaRPr lang="en-AU" sz="2400" b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1393009" y="5722203"/>
            <a:ext cx="6357982" cy="83099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also from the original </a:t>
            </a:r>
            <a:r>
              <a:rPr lang="en-AU" sz="2400" b="1" dirty="0" err="1" smtClean="0">
                <a:latin typeface="Arial" pitchFamily="34" charset="0"/>
                <a:cs typeface="Arial" pitchFamily="34" charset="0"/>
              </a:rPr>
              <a:t>cardiogenic</a:t>
            </a:r>
            <a:r>
              <a:rPr lang="en-AU" sz="2400" b="1" dirty="0" smtClean="0">
                <a:latin typeface="Arial" pitchFamily="34" charset="0"/>
                <a:cs typeface="Arial" pitchFamily="34" charset="0"/>
              </a:rPr>
              <a:t> fields left sided </a:t>
            </a:r>
            <a:r>
              <a:rPr lang="en-AU" sz="2400" b="1" dirty="0" err="1" smtClean="0">
                <a:latin typeface="Arial" pitchFamily="34" charset="0"/>
                <a:cs typeface="Arial" pitchFamily="34" charset="0"/>
              </a:rPr>
              <a:t>mesenchyme</a:t>
            </a:r>
            <a:endParaRPr lang="en-AU" sz="2400" b="1" dirty="0" smtClean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8" name="TextBox 17"/>
          <p:cNvSpPr txBox="1"/>
          <p:nvPr/>
        </p:nvSpPr>
        <p:spPr>
          <a:xfrm>
            <a:off x="1393009" y="5722203"/>
            <a:ext cx="6357982" cy="83099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…something about this process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8" name="TextBox 17"/>
          <p:cNvSpPr txBox="1"/>
          <p:nvPr/>
        </p:nvSpPr>
        <p:spPr>
          <a:xfrm>
            <a:off x="1393009" y="5722203"/>
            <a:ext cx="6357982" cy="83099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…something about this process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TextBox 20"/>
          <p:cNvSpPr txBox="1"/>
          <p:nvPr/>
        </p:nvSpPr>
        <p:spPr>
          <a:xfrm>
            <a:off x="785786" y="4286256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trabeculae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22" name="Straight Connector 21"/>
          <p:cNvCxnSpPr>
            <a:stCxn id="11" idx="1"/>
          </p:cNvCxnSpPr>
          <p:nvPr/>
        </p:nvCxnSpPr>
        <p:spPr>
          <a:xfrm flipH="1">
            <a:off x="2357422" y="3683745"/>
            <a:ext cx="1078705" cy="81682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 rot="10800000" flipV="1">
            <a:off x="2357422" y="4429131"/>
            <a:ext cx="2571768" cy="71437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mc:Ignorable="mv" mc:PreserveAttributes="mv:*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28860" y="891176"/>
            <a:ext cx="3802380" cy="4966716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02380" h="4966716">
                <a:moveTo>
                  <a:pt x="2237232" y="205740"/>
                </a:moveTo>
                <a:cubicBezTo>
                  <a:pt x="2156460" y="231648"/>
                  <a:pt x="2118360" y="280416"/>
                  <a:pt x="1999488" y="269748"/>
                </a:cubicBezTo>
                <a:cubicBezTo>
                  <a:pt x="1880616" y="259080"/>
                  <a:pt x="1639824" y="178308"/>
                  <a:pt x="1524000" y="141732"/>
                </a:cubicBezTo>
                <a:cubicBezTo>
                  <a:pt x="1408176" y="105156"/>
                  <a:pt x="1411224" y="64008"/>
                  <a:pt x="1304544" y="50292"/>
                </a:cubicBezTo>
                <a:cubicBezTo>
                  <a:pt x="1197864" y="36576"/>
                  <a:pt x="1030224" y="18288"/>
                  <a:pt x="883920" y="59436"/>
                </a:cubicBezTo>
                <a:cubicBezTo>
                  <a:pt x="737616" y="100584"/>
                  <a:pt x="531876" y="228600"/>
                  <a:pt x="426720" y="297180"/>
                </a:cubicBezTo>
                <a:cubicBezTo>
                  <a:pt x="321564" y="365760"/>
                  <a:pt x="304800" y="381000"/>
                  <a:pt x="252984" y="470916"/>
                </a:cubicBezTo>
                <a:cubicBezTo>
                  <a:pt x="201168" y="560832"/>
                  <a:pt x="128016" y="702564"/>
                  <a:pt x="115824" y="836676"/>
                </a:cubicBezTo>
                <a:cubicBezTo>
                  <a:pt x="103632" y="970788"/>
                  <a:pt x="158496" y="1161288"/>
                  <a:pt x="179832" y="1275588"/>
                </a:cubicBezTo>
                <a:cubicBezTo>
                  <a:pt x="201168" y="1389888"/>
                  <a:pt x="243840" y="1418844"/>
                  <a:pt x="243840" y="1522476"/>
                </a:cubicBezTo>
                <a:cubicBezTo>
                  <a:pt x="243840" y="1626108"/>
                  <a:pt x="216408" y="1781556"/>
                  <a:pt x="179832" y="1897380"/>
                </a:cubicBezTo>
                <a:cubicBezTo>
                  <a:pt x="143256" y="2013204"/>
                  <a:pt x="48768" y="2139696"/>
                  <a:pt x="24384" y="2217420"/>
                </a:cubicBezTo>
                <a:cubicBezTo>
                  <a:pt x="0" y="2295144"/>
                  <a:pt x="1524" y="2340864"/>
                  <a:pt x="33528" y="2363724"/>
                </a:cubicBezTo>
                <a:cubicBezTo>
                  <a:pt x="65532" y="2386584"/>
                  <a:pt x="147828" y="2368296"/>
                  <a:pt x="216408" y="2354580"/>
                </a:cubicBezTo>
                <a:cubicBezTo>
                  <a:pt x="284988" y="2340864"/>
                  <a:pt x="396240" y="2290572"/>
                  <a:pt x="445008" y="2281428"/>
                </a:cubicBezTo>
                <a:cubicBezTo>
                  <a:pt x="493776" y="2272284"/>
                  <a:pt x="512064" y="2281428"/>
                  <a:pt x="509016" y="2299716"/>
                </a:cubicBezTo>
                <a:cubicBezTo>
                  <a:pt x="505968" y="2318004"/>
                  <a:pt x="426720" y="2391156"/>
                  <a:pt x="426720" y="2391156"/>
                </a:cubicBezTo>
                <a:cubicBezTo>
                  <a:pt x="370332" y="2453640"/>
                  <a:pt x="228600" y="2578608"/>
                  <a:pt x="170688" y="2674620"/>
                </a:cubicBezTo>
                <a:cubicBezTo>
                  <a:pt x="112776" y="2770632"/>
                  <a:pt x="92964" y="2863596"/>
                  <a:pt x="79248" y="2967228"/>
                </a:cubicBezTo>
                <a:cubicBezTo>
                  <a:pt x="65532" y="3070860"/>
                  <a:pt x="73152" y="3172968"/>
                  <a:pt x="88392" y="3296412"/>
                </a:cubicBezTo>
                <a:cubicBezTo>
                  <a:pt x="103632" y="3419856"/>
                  <a:pt x="123444" y="3561588"/>
                  <a:pt x="170688" y="3707892"/>
                </a:cubicBezTo>
                <a:cubicBezTo>
                  <a:pt x="217932" y="3854196"/>
                  <a:pt x="301752" y="4066032"/>
                  <a:pt x="371856" y="4174236"/>
                </a:cubicBezTo>
                <a:cubicBezTo>
                  <a:pt x="441960" y="4282440"/>
                  <a:pt x="512064" y="4315968"/>
                  <a:pt x="591312" y="4357116"/>
                </a:cubicBezTo>
                <a:cubicBezTo>
                  <a:pt x="670560" y="4398264"/>
                  <a:pt x="728472" y="4407408"/>
                  <a:pt x="847344" y="4421124"/>
                </a:cubicBezTo>
                <a:cubicBezTo>
                  <a:pt x="966216" y="4434840"/>
                  <a:pt x="1164336" y="4425696"/>
                  <a:pt x="1304544" y="4439412"/>
                </a:cubicBezTo>
                <a:cubicBezTo>
                  <a:pt x="1444752" y="4453128"/>
                  <a:pt x="1545336" y="4471416"/>
                  <a:pt x="1688592" y="4503420"/>
                </a:cubicBezTo>
                <a:cubicBezTo>
                  <a:pt x="1831848" y="4535424"/>
                  <a:pt x="1973580" y="4562856"/>
                  <a:pt x="2164080" y="4631436"/>
                </a:cubicBezTo>
                <a:cubicBezTo>
                  <a:pt x="2354580" y="4700016"/>
                  <a:pt x="2670048" y="4863084"/>
                  <a:pt x="2831592" y="4914900"/>
                </a:cubicBezTo>
                <a:cubicBezTo>
                  <a:pt x="2993136" y="4966716"/>
                  <a:pt x="3054096" y="4957572"/>
                  <a:pt x="3133344" y="4942332"/>
                </a:cubicBezTo>
                <a:cubicBezTo>
                  <a:pt x="3212592" y="4927092"/>
                  <a:pt x="3250692" y="4914900"/>
                  <a:pt x="3307080" y="4823460"/>
                </a:cubicBezTo>
                <a:cubicBezTo>
                  <a:pt x="3363468" y="4732020"/>
                  <a:pt x="3422904" y="4559808"/>
                  <a:pt x="3471672" y="4393692"/>
                </a:cubicBezTo>
                <a:cubicBezTo>
                  <a:pt x="3520440" y="4227576"/>
                  <a:pt x="3566160" y="4008120"/>
                  <a:pt x="3599688" y="3826764"/>
                </a:cubicBezTo>
                <a:cubicBezTo>
                  <a:pt x="3633216" y="3645408"/>
                  <a:pt x="3669792" y="3451860"/>
                  <a:pt x="3672840" y="3305556"/>
                </a:cubicBezTo>
                <a:cubicBezTo>
                  <a:pt x="3675888" y="3159252"/>
                  <a:pt x="3648456" y="3048000"/>
                  <a:pt x="3617976" y="2948940"/>
                </a:cubicBezTo>
                <a:cubicBezTo>
                  <a:pt x="3587496" y="2849880"/>
                  <a:pt x="3549396" y="2788920"/>
                  <a:pt x="3489960" y="2711196"/>
                </a:cubicBezTo>
                <a:cubicBezTo>
                  <a:pt x="3430524" y="2633472"/>
                  <a:pt x="3314700" y="2548128"/>
                  <a:pt x="3261360" y="2482596"/>
                </a:cubicBezTo>
                <a:cubicBezTo>
                  <a:pt x="3208020" y="2417064"/>
                  <a:pt x="3174492" y="2351532"/>
                  <a:pt x="3169920" y="2318004"/>
                </a:cubicBezTo>
                <a:cubicBezTo>
                  <a:pt x="3165348" y="2284476"/>
                  <a:pt x="3185160" y="2276856"/>
                  <a:pt x="3233928" y="2281428"/>
                </a:cubicBezTo>
                <a:cubicBezTo>
                  <a:pt x="3282696" y="2286000"/>
                  <a:pt x="3390900" y="2346960"/>
                  <a:pt x="3462528" y="2345436"/>
                </a:cubicBezTo>
                <a:cubicBezTo>
                  <a:pt x="3534156" y="2343912"/>
                  <a:pt x="3610356" y="2389632"/>
                  <a:pt x="3663696" y="2272284"/>
                </a:cubicBezTo>
                <a:cubicBezTo>
                  <a:pt x="3717036" y="2154936"/>
                  <a:pt x="3762756" y="1828800"/>
                  <a:pt x="3782568" y="1641348"/>
                </a:cubicBezTo>
                <a:cubicBezTo>
                  <a:pt x="3802380" y="1453896"/>
                  <a:pt x="3799332" y="1318260"/>
                  <a:pt x="3782568" y="1147572"/>
                </a:cubicBezTo>
                <a:cubicBezTo>
                  <a:pt x="3765804" y="976884"/>
                  <a:pt x="3729228" y="754380"/>
                  <a:pt x="3681984" y="617220"/>
                </a:cubicBezTo>
                <a:cubicBezTo>
                  <a:pt x="3634740" y="480060"/>
                  <a:pt x="3569208" y="405384"/>
                  <a:pt x="3499104" y="324612"/>
                </a:cubicBezTo>
                <a:cubicBezTo>
                  <a:pt x="3429000" y="243840"/>
                  <a:pt x="3342132" y="181356"/>
                  <a:pt x="3261360" y="132588"/>
                </a:cubicBezTo>
                <a:cubicBezTo>
                  <a:pt x="3180588" y="83820"/>
                  <a:pt x="3084576" y="51816"/>
                  <a:pt x="3014472" y="32004"/>
                </a:cubicBezTo>
                <a:cubicBezTo>
                  <a:pt x="2944368" y="12192"/>
                  <a:pt x="2929128" y="0"/>
                  <a:pt x="2840736" y="13716"/>
                </a:cubicBezTo>
                <a:cubicBezTo>
                  <a:pt x="2752344" y="27432"/>
                  <a:pt x="2586228" y="79248"/>
                  <a:pt x="2484120" y="114300"/>
                </a:cubicBezTo>
                <a:cubicBezTo>
                  <a:pt x="2382012" y="149352"/>
                  <a:pt x="2318004" y="179832"/>
                  <a:pt x="2237232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32460" y="2081784"/>
                  <a:pt x="672084" y="2124456"/>
                </a:cubicBezTo>
                <a:cubicBezTo>
                  <a:pt x="711708" y="2167128"/>
                  <a:pt x="707136" y="2234184"/>
                  <a:pt x="717804" y="2270760"/>
                </a:cubicBezTo>
                <a:cubicBezTo>
                  <a:pt x="728472" y="2307336"/>
                  <a:pt x="746760" y="2330196"/>
                  <a:pt x="736092" y="2343912"/>
                </a:cubicBezTo>
                <a:cubicBezTo>
                  <a:pt x="725424" y="2357628"/>
                  <a:pt x="696468" y="2362200"/>
                  <a:pt x="653796" y="2353056"/>
                </a:cubicBezTo>
                <a:cubicBezTo>
                  <a:pt x="611124" y="2343912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77112" y="2353056"/>
                  <a:pt x="1220724" y="2343912"/>
                </a:cubicBezTo>
                <a:cubicBezTo>
                  <a:pt x="1164336" y="2334768"/>
                  <a:pt x="1007364" y="2383536"/>
                  <a:pt x="964692" y="2362200"/>
                </a:cubicBezTo>
                <a:cubicBezTo>
                  <a:pt x="922020" y="2340864"/>
                  <a:pt x="925068" y="2253996"/>
                  <a:pt x="964692" y="2215896"/>
                </a:cubicBezTo>
                <a:cubicBezTo>
                  <a:pt x="1004316" y="2177796"/>
                  <a:pt x="1146048" y="2167128"/>
                  <a:pt x="1202436" y="2133600"/>
                </a:cubicBezTo>
                <a:cubicBezTo>
                  <a:pt x="1258824" y="2100072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91640" y="1330452"/>
                  <a:pt x="1696212" y="1246632"/>
                </a:cubicBezTo>
                <a:cubicBezTo>
                  <a:pt x="1700784" y="1162812"/>
                  <a:pt x="1744980" y="1066800"/>
                  <a:pt x="1769364" y="1036320"/>
                </a:cubicBezTo>
                <a:cubicBezTo>
                  <a:pt x="1793748" y="1005840"/>
                  <a:pt x="1834896" y="1011936"/>
                  <a:pt x="1842516" y="1063752"/>
                </a:cubicBezTo>
                <a:cubicBezTo>
                  <a:pt x="1850136" y="1115568"/>
                  <a:pt x="1816608" y="1254252"/>
                  <a:pt x="1815084" y="1347216"/>
                </a:cubicBezTo>
                <a:cubicBezTo>
                  <a:pt x="1813560" y="144018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04644" y="2075688"/>
                  <a:pt x="2135124" y="2133600"/>
                </a:cubicBezTo>
                <a:cubicBezTo>
                  <a:pt x="2165604" y="2191512"/>
                  <a:pt x="2281428" y="2231136"/>
                  <a:pt x="2308860" y="2270760"/>
                </a:cubicBezTo>
                <a:cubicBezTo>
                  <a:pt x="2336292" y="2310384"/>
                  <a:pt x="2334768" y="2362200"/>
                  <a:pt x="2299716" y="2371344"/>
                </a:cubicBezTo>
                <a:cubicBezTo>
                  <a:pt x="2264664" y="2380488"/>
                  <a:pt x="2144268" y="2324100"/>
                  <a:pt x="2098548" y="2325624"/>
                </a:cubicBezTo>
                <a:cubicBezTo>
                  <a:pt x="2052828" y="2327148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7484" y="580644"/>
                  <a:pt x="1924812" y="670560"/>
                </a:cubicBezTo>
                <a:cubicBezTo>
                  <a:pt x="1882140" y="760476"/>
                  <a:pt x="1831848" y="755904"/>
                  <a:pt x="1815084" y="716280"/>
                </a:cubicBezTo>
                <a:cubicBezTo>
                  <a:pt x="1798320" y="676656"/>
                  <a:pt x="1834896" y="504444"/>
                  <a:pt x="1824228" y="432816"/>
                </a:cubicBezTo>
                <a:cubicBezTo>
                  <a:pt x="1813560" y="36118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5732" y="748284"/>
                  <a:pt x="1659636" y="890016"/>
                </a:cubicBezTo>
                <a:cubicBezTo>
                  <a:pt x="1653540" y="1031748"/>
                  <a:pt x="1638300" y="1153668"/>
                  <a:pt x="1623060" y="1210056"/>
                </a:cubicBezTo>
                <a:cubicBezTo>
                  <a:pt x="1607820" y="1266444"/>
                  <a:pt x="1584960" y="1299972"/>
                  <a:pt x="1568196" y="1228344"/>
                </a:cubicBezTo>
                <a:cubicBezTo>
                  <a:pt x="1551432" y="1156716"/>
                  <a:pt x="1546860" y="926592"/>
                  <a:pt x="1522476" y="780288"/>
                </a:cubicBezTo>
                <a:cubicBezTo>
                  <a:pt x="1498092" y="633984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75360" y="256032"/>
                  <a:pt x="964692" y="323088"/>
                </a:cubicBezTo>
                <a:cubicBezTo>
                  <a:pt x="954024" y="390144"/>
                  <a:pt x="954024" y="498348"/>
                  <a:pt x="937260" y="515112"/>
                </a:cubicBezTo>
                <a:cubicBezTo>
                  <a:pt x="920496" y="531876"/>
                  <a:pt x="882396" y="467868"/>
                  <a:pt x="864108" y="423672"/>
                </a:cubicBezTo>
                <a:cubicBezTo>
                  <a:pt x="845820" y="379476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Freeform 12"/>
          <p:cNvSpPr/>
          <p:nvPr/>
        </p:nvSpPr>
        <p:spPr>
          <a:xfrm rot="453850">
            <a:off x="3816872" y="3447894"/>
            <a:ext cx="469376" cy="872306"/>
          </a:xfrm>
          <a:custGeom>
            <a:avLst/>
            <a:gdLst>
              <a:gd name="connsiteX0" fmla="*/ 30480 w 512064"/>
              <a:gd name="connsiteY0" fmla="*/ 126492 h 1016508"/>
              <a:gd name="connsiteX1" fmla="*/ 341376 w 512064"/>
              <a:gd name="connsiteY1" fmla="*/ 894588 h 1016508"/>
              <a:gd name="connsiteX2" fmla="*/ 359664 w 512064"/>
              <a:gd name="connsiteY2" fmla="*/ 858012 h 1016508"/>
              <a:gd name="connsiteX3" fmla="*/ 505968 w 512064"/>
              <a:gd name="connsiteY3" fmla="*/ 784860 h 1016508"/>
              <a:gd name="connsiteX4" fmla="*/ 396240 w 512064"/>
              <a:gd name="connsiteY4" fmla="*/ 428244 h 1016508"/>
              <a:gd name="connsiteX5" fmla="*/ 158496 w 512064"/>
              <a:gd name="connsiteY5" fmla="*/ 245364 h 1016508"/>
              <a:gd name="connsiteX6" fmla="*/ 158496 w 512064"/>
              <a:gd name="connsiteY6" fmla="*/ 135636 h 1016508"/>
              <a:gd name="connsiteX7" fmla="*/ 30480 w 512064"/>
              <a:gd name="connsiteY7" fmla="*/ 126492 h 1016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2064" h="1016508">
                <a:moveTo>
                  <a:pt x="30480" y="126492"/>
                </a:moveTo>
                <a:cubicBezTo>
                  <a:pt x="60960" y="252984"/>
                  <a:pt x="286512" y="772668"/>
                  <a:pt x="341376" y="894588"/>
                </a:cubicBezTo>
                <a:cubicBezTo>
                  <a:pt x="396240" y="1016508"/>
                  <a:pt x="332232" y="876300"/>
                  <a:pt x="359664" y="858012"/>
                </a:cubicBezTo>
                <a:cubicBezTo>
                  <a:pt x="387096" y="839724"/>
                  <a:pt x="499872" y="856488"/>
                  <a:pt x="505968" y="784860"/>
                </a:cubicBezTo>
                <a:cubicBezTo>
                  <a:pt x="512064" y="713232"/>
                  <a:pt x="454152" y="518160"/>
                  <a:pt x="396240" y="428244"/>
                </a:cubicBezTo>
                <a:cubicBezTo>
                  <a:pt x="338328" y="338328"/>
                  <a:pt x="198120" y="294132"/>
                  <a:pt x="158496" y="245364"/>
                </a:cubicBezTo>
                <a:cubicBezTo>
                  <a:pt x="118872" y="196596"/>
                  <a:pt x="179832" y="155448"/>
                  <a:pt x="158496" y="135636"/>
                </a:cubicBezTo>
                <a:cubicBezTo>
                  <a:pt x="137160" y="115824"/>
                  <a:pt x="0" y="0"/>
                  <a:pt x="30480" y="12649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5" name="Freeform 14"/>
          <p:cNvSpPr/>
          <p:nvPr/>
        </p:nvSpPr>
        <p:spPr>
          <a:xfrm rot="774890" flipV="1">
            <a:off x="5048258" y="3564983"/>
            <a:ext cx="326251" cy="463140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7481" y="3463251"/>
            <a:ext cx="508685" cy="1478786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232</TotalTime>
  <Words>397</Words>
  <Application>Microsoft Macintosh PowerPoint</Application>
  <PresentationFormat>On-screen Show (4:3)</PresentationFormat>
  <Paragraphs>90</Paragraphs>
  <Slides>33</Slides>
  <Notes>0</Notes>
  <HiddenSlides>0</HiddenSlides>
  <MMClips>0</MMClips>
  <ScaleCrop>false</ScaleCrop>
  <HeadingPairs>
    <vt:vector size="4" baseType="variant">
      <vt:variant>
        <vt:lpstr>Design Template</vt:lpstr>
      </vt:variant>
      <vt:variant>
        <vt:i4>1</vt:i4>
      </vt:variant>
      <vt:variant>
        <vt:lpstr>Slide Titles</vt:lpstr>
      </vt:variant>
      <vt:variant>
        <vt:i4>33</vt:i4>
      </vt:variant>
    </vt:vector>
  </HeadingPairs>
  <TitlesOfParts>
    <vt:vector size="34" baseType="lpstr"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</vt:vector>
  </TitlesOfParts>
  <Company>University of New South Wales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Phoebe Norville</dc:creator>
  <cp:lastModifiedBy>Mark Hill</cp:lastModifiedBy>
  <cp:revision>33</cp:revision>
  <dcterms:created xsi:type="dcterms:W3CDTF">2009-10-05T02:19:57Z</dcterms:created>
  <dcterms:modified xsi:type="dcterms:W3CDTF">2009-10-05T02:32:17Z</dcterms:modified>
</cp:coreProperties>
</file>