
<file path=[Content_Types].xml><?xml version="1.0" encoding="utf-8"?>
<Types xmlns="http://schemas.openxmlformats.org/package/2006/content-types">
  <Override PartName="/ppt/slides/slide1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6.xml" ContentType="application/vnd.openxmlformats-officedocument.presentationml.slideLayout+xml"/>
  <Override PartName="/ppt/presentation.xml" ContentType="application/vnd.openxmlformats-officedocument.presentationml.presentation.main+xml"/>
  <Override PartName="/docProps/app.xml" ContentType="application/vnd.openxmlformats-officedocument.extended-properties+xml"/>
  <Override PartName="/ppt/slides/slide5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8.xml" ContentType="application/vnd.openxmlformats-officedocument.presentationml.slide+xml"/>
  <Override PartName="/ppt/slideLayouts/slideLayout7.xml" ContentType="application/vnd.openxmlformats-officedocument.presentationml.slideLayout+xml"/>
  <Override PartName="/ppt/presProps.xml" ContentType="application/vnd.openxmlformats-officedocument.presentationml.presProps+xml"/>
  <Default Extension="jpeg" ContentType="image/jpeg"/>
  <Override PartName="/ppt/slideLayouts/slideLayout3.xml" ContentType="application/vnd.openxmlformats-officedocument.presentationml.slideLayout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Default Extension="xml" ContentType="application/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15.xml" ContentType="application/vnd.openxmlformats-officedocument.presentationml.slide+xml"/>
  <Override PartName="/ppt/viewProps.xml" ContentType="application/vnd.openxmlformats-officedocument.presentationml.viewProps+xml"/>
  <Default Extension="bin" ContentType="application/vnd.openxmlformats-officedocument.presentationml.printerSettings"/>
  <Default Extension="rels" ContentType="application/vnd.openxmlformats-package.relationships+xml"/>
  <Override PartName="/ppt/slides/slide9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6.xml" ContentType="application/vnd.openxmlformats-officedocument.presentationml.slide+xml"/>
  <Override PartName="/ppt/slides/slide16.xml" ContentType="application/vnd.openxmlformats-officedocument.presentationml.slide+xml"/>
  <Override PartName="/ppt/slides/slide19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>
  <p:sldMasterIdLst>
    <p:sldMasterId id="2147483648" r:id="rId1"/>
  </p:sldMasterIdLst>
  <p:sldIdLst>
    <p:sldId id="256" r:id="rId2"/>
    <p:sldId id="262" r:id="rId3"/>
    <p:sldId id="263" r:id="rId4"/>
    <p:sldId id="274" r:id="rId5"/>
    <p:sldId id="264" r:id="rId6"/>
    <p:sldId id="257" r:id="rId7"/>
    <p:sldId id="265" r:id="rId8"/>
    <p:sldId id="266" r:id="rId9"/>
    <p:sldId id="267" r:id="rId10"/>
    <p:sldId id="258" r:id="rId11"/>
    <p:sldId id="259" r:id="rId12"/>
    <p:sldId id="268" r:id="rId13"/>
    <p:sldId id="269" r:id="rId14"/>
    <p:sldId id="275" r:id="rId15"/>
    <p:sldId id="270" r:id="rId16"/>
    <p:sldId id="260" r:id="rId17"/>
    <p:sldId id="261" r:id="rId18"/>
    <p:sldId id="271" r:id="rId19"/>
    <p:sldId id="272" r:id="rId20"/>
    <p:sldId id="273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FF0000"/>
    <a:srgbClr val="F0808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>
      <p:cViewPr varScale="1">
        <p:scale>
          <a:sx n="150" d="100"/>
          <a:sy n="150" d="100"/>
        </p:scale>
        <p:origin x="-11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7" Type="http://schemas.openxmlformats.org/officeDocument/2006/relationships/slide" Target="slides/slide6.xml"/><Relationship Id="rId1" Type="http://schemas.openxmlformats.org/officeDocument/2006/relationships/slideMaster" Target="slideMasters/slideMaster1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0" Type="http://schemas.openxmlformats.org/officeDocument/2006/relationships/slide" Target="slides/slide9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9" Type="http://schemas.openxmlformats.org/officeDocument/2006/relationships/slide" Target="slides/slide8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14" Type="http://schemas.openxmlformats.org/officeDocument/2006/relationships/slide" Target="slides/slide13.xml"/><Relationship Id="rId23" Type="http://schemas.openxmlformats.org/officeDocument/2006/relationships/presProps" Target="presProps.xml"/><Relationship Id="rId4" Type="http://schemas.openxmlformats.org/officeDocument/2006/relationships/slide" Target="slides/slide3.xml"/><Relationship Id="rId26" Type="http://schemas.openxmlformats.org/officeDocument/2006/relationships/tableStyles" Target="tableStyles.xml"/><Relationship Id="rId11" Type="http://schemas.openxmlformats.org/officeDocument/2006/relationships/slide" Target="slides/slide10.xml"/><Relationship Id="rId6" Type="http://schemas.openxmlformats.org/officeDocument/2006/relationships/slide" Target="slides/slide5.xml"/><Relationship Id="rId16" Type="http://schemas.openxmlformats.org/officeDocument/2006/relationships/slide" Target="slides/slide1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2" Type="http://schemas.openxmlformats.org/officeDocument/2006/relationships/printerSettings" Target="printerSettings/printerSettings1.bin"/><Relationship Id="rId21" Type="http://schemas.openxmlformats.org/officeDocument/2006/relationships/slide" Target="slides/slide20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34EE9-762A-454A-B6C7-2F40B2D0FCA4}" type="datetimeFigureOut">
              <a:rPr lang="en-US" smtClean="0"/>
              <a:pPr/>
              <a:t>10/7/09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13125-8ACF-4802-BC9F-F76885974B63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34EE9-762A-454A-B6C7-2F40B2D0FCA4}" type="datetimeFigureOut">
              <a:rPr lang="en-US" smtClean="0"/>
              <a:pPr/>
              <a:t>10/7/09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13125-8ACF-4802-BC9F-F76885974B63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34EE9-762A-454A-B6C7-2F40B2D0FCA4}" type="datetimeFigureOut">
              <a:rPr lang="en-US" smtClean="0"/>
              <a:pPr/>
              <a:t>10/7/09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13125-8ACF-4802-BC9F-F76885974B63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34EE9-762A-454A-B6C7-2F40B2D0FCA4}" type="datetimeFigureOut">
              <a:rPr lang="en-US" smtClean="0"/>
              <a:pPr/>
              <a:t>10/7/09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13125-8ACF-4802-BC9F-F76885974B63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34EE9-762A-454A-B6C7-2F40B2D0FCA4}" type="datetimeFigureOut">
              <a:rPr lang="en-US" smtClean="0"/>
              <a:pPr/>
              <a:t>10/7/09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13125-8ACF-4802-BC9F-F76885974B63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34EE9-762A-454A-B6C7-2F40B2D0FCA4}" type="datetimeFigureOut">
              <a:rPr lang="en-US" smtClean="0"/>
              <a:pPr/>
              <a:t>10/7/09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13125-8ACF-4802-BC9F-F76885974B63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34EE9-762A-454A-B6C7-2F40B2D0FCA4}" type="datetimeFigureOut">
              <a:rPr lang="en-US" smtClean="0"/>
              <a:pPr/>
              <a:t>10/7/09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13125-8ACF-4802-BC9F-F76885974B63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34EE9-762A-454A-B6C7-2F40B2D0FCA4}" type="datetimeFigureOut">
              <a:rPr lang="en-US" smtClean="0"/>
              <a:pPr/>
              <a:t>10/7/09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13125-8ACF-4802-BC9F-F76885974B63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34EE9-762A-454A-B6C7-2F40B2D0FCA4}" type="datetimeFigureOut">
              <a:rPr lang="en-US" smtClean="0"/>
              <a:pPr/>
              <a:t>10/7/09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13125-8ACF-4802-BC9F-F76885974B63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34EE9-762A-454A-B6C7-2F40B2D0FCA4}" type="datetimeFigureOut">
              <a:rPr lang="en-US" smtClean="0"/>
              <a:pPr/>
              <a:t>10/7/09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13125-8ACF-4802-BC9F-F76885974B63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34EE9-762A-454A-B6C7-2F40B2D0FCA4}" type="datetimeFigureOut">
              <a:rPr lang="en-US" smtClean="0"/>
              <a:pPr/>
              <a:t>10/7/09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13125-8ACF-4802-BC9F-F76885974B63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4" Type="http://schemas.openxmlformats.org/officeDocument/2006/relationships/slideLayout" Target="../slideLayouts/slideLayout4.xml"/><Relationship Id="rId10" Type="http://schemas.openxmlformats.org/officeDocument/2006/relationships/slideLayout" Target="../slideLayouts/slideLayout10.xml"/><Relationship Id="rId5" Type="http://schemas.openxmlformats.org/officeDocument/2006/relationships/slideLayout" Target="../slideLayouts/slideLayout5.xml"/><Relationship Id="rId7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9" Type="http://schemas.openxmlformats.org/officeDocument/2006/relationships/slideLayout" Target="../slideLayouts/slideLayout9.xml"/><Relationship Id="rId3" Type="http://schemas.openxmlformats.org/officeDocument/2006/relationships/slideLayout" Target="../slideLayouts/slideLayout3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B34EE9-762A-454A-B6C7-2F40B2D0FCA4}" type="datetimeFigureOut">
              <a:rPr lang="en-US" smtClean="0"/>
              <a:pPr/>
              <a:t>10/7/09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913125-8ACF-4802-BC9F-F76885974B63}" type="slidenum">
              <a:rPr lang="en-AU" smtClean="0"/>
              <a:pPr/>
              <a:t>‹#›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125" y="2000240"/>
            <a:ext cx="8936469" cy="263977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715140" y="6357958"/>
            <a:ext cx="228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solidFill>
                  <a:schemeClr val="bg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UNSW Embryology</a:t>
            </a:r>
            <a:endParaRPr lang="en-AU" b="1" dirty="0">
              <a:solidFill>
                <a:schemeClr val="bg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2844" y="142852"/>
            <a:ext cx="8715436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3200" b="1" dirty="0" smtClean="0">
                <a:latin typeface="Arial" pitchFamily="34" charset="0"/>
                <a:cs typeface="Arial" pitchFamily="34" charset="0"/>
              </a:rPr>
              <a:t>Heart - Early Folding</a:t>
            </a:r>
            <a:endParaRPr lang="en-A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486400" y="685800"/>
            <a:ext cx="36576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sz="2400" b="1" dirty="0" err="1" smtClean="0">
                <a:latin typeface="Arial" pitchFamily="34" charset="0"/>
                <a:cs typeface="Arial" pitchFamily="34" charset="0"/>
              </a:rPr>
              <a:t>Trilaminar</a:t>
            </a:r>
            <a:r>
              <a:rPr lang="en-AU" sz="2400" b="1" dirty="0" smtClean="0">
                <a:latin typeface="Arial" pitchFamily="34" charset="0"/>
                <a:cs typeface="Arial" pitchFamily="34" charset="0"/>
              </a:rPr>
              <a:t> Embryo</a:t>
            </a:r>
            <a:endParaRPr lang="en-AU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AU" b="1" i="1" dirty="0" smtClean="0">
                <a:latin typeface="Arial" pitchFamily="34" charset="0"/>
                <a:cs typeface="Arial" pitchFamily="34" charset="0"/>
              </a:rPr>
              <a:t>Week 3, cardiac tube and </a:t>
            </a:r>
            <a:r>
              <a:rPr lang="en-AU" b="1" i="1" smtClean="0">
                <a:latin typeface="Arial" pitchFamily="34" charset="0"/>
                <a:cs typeface="Arial" pitchFamily="34" charset="0"/>
              </a:rPr>
              <a:t>surrounding cavity</a:t>
            </a:r>
            <a:r>
              <a:rPr lang="en-AU" b="1" i="1" smtClean="0">
                <a:latin typeface="Arial" pitchFamily="34" charset="0"/>
                <a:cs typeface="Arial" pitchFamily="34" charset="0"/>
              </a:rPr>
              <a:t> </a:t>
            </a:r>
            <a:r>
              <a:rPr lang="en-AU" b="1" i="1" dirty="0" smtClean="0">
                <a:latin typeface="Arial" pitchFamily="34" charset="0"/>
                <a:cs typeface="Arial" pitchFamily="34" charset="0"/>
              </a:rPr>
              <a:t>formation</a:t>
            </a:r>
            <a:endParaRPr lang="en-AU" b="1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Click="0" advTm="1000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125" y="2000240"/>
            <a:ext cx="8936469" cy="263977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857620" y="1600130"/>
            <a:ext cx="22145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b="1" dirty="0" smtClean="0">
                <a:latin typeface="Arial" pitchFamily="34" charset="0"/>
                <a:cs typeface="Arial" pitchFamily="34" charset="0"/>
              </a:rPr>
              <a:t>Neural fold</a:t>
            </a:r>
            <a:endParaRPr lang="en-A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29388" y="1214422"/>
            <a:ext cx="22145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b="1" dirty="0" smtClean="0">
                <a:latin typeface="Arial" pitchFamily="34" charset="0"/>
                <a:cs typeface="Arial" pitchFamily="34" charset="0"/>
              </a:rPr>
              <a:t>Ectoderm</a:t>
            </a:r>
            <a:endParaRPr lang="en-A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146682" y="5715000"/>
            <a:ext cx="4850637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AU" b="1" dirty="0" smtClean="0">
                <a:latin typeface="Arial" pitchFamily="34" charset="0"/>
                <a:cs typeface="Arial" pitchFamily="34" charset="0"/>
              </a:rPr>
              <a:t>Splitting of the lateral plate mesoderm forms the pericardial coelom</a:t>
            </a:r>
            <a:endParaRPr lang="en-A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00760" y="4286256"/>
            <a:ext cx="22145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b="1" dirty="0" smtClean="0">
                <a:latin typeface="Arial" pitchFamily="34" charset="0"/>
                <a:cs typeface="Arial" pitchFamily="34" charset="0"/>
              </a:rPr>
              <a:t>Endoderm of yolk </a:t>
            </a:r>
            <a:r>
              <a:rPr lang="en-AU" sz="2000" b="1" dirty="0">
                <a:latin typeface="Arial" pitchFamily="34" charset="0"/>
                <a:cs typeface="Arial" pitchFamily="34" charset="0"/>
              </a:rPr>
              <a:t>s</a:t>
            </a:r>
            <a:r>
              <a:rPr lang="en-AU" sz="2000" b="1" dirty="0" smtClean="0">
                <a:latin typeface="Arial" pitchFamily="34" charset="0"/>
                <a:cs typeface="Arial" pitchFamily="34" charset="0"/>
              </a:rPr>
              <a:t>ac</a:t>
            </a:r>
            <a:endParaRPr lang="en-AU" sz="20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6" name="Straight Connector 25"/>
          <p:cNvCxnSpPr/>
          <p:nvPr/>
        </p:nvCxnSpPr>
        <p:spPr>
          <a:xfrm rot="16200000" flipH="1">
            <a:off x="6179355" y="3821909"/>
            <a:ext cx="714380" cy="71438"/>
          </a:xfrm>
          <a:prstGeom prst="line">
            <a:avLst/>
          </a:prstGeom>
          <a:ln w="3810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rot="5400000">
            <a:off x="6572264" y="1714488"/>
            <a:ext cx="500066" cy="214314"/>
          </a:xfrm>
          <a:prstGeom prst="line">
            <a:avLst/>
          </a:prstGeom>
          <a:ln w="3810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rot="16200000" flipH="1">
            <a:off x="4679157" y="2035959"/>
            <a:ext cx="500066" cy="428628"/>
          </a:xfrm>
          <a:prstGeom prst="line">
            <a:avLst/>
          </a:prstGeom>
          <a:ln w="3810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Click="0" advTm="2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125" y="2000240"/>
            <a:ext cx="8936469" cy="263977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857620" y="1600130"/>
            <a:ext cx="22145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b="1" dirty="0" smtClean="0">
                <a:latin typeface="Arial" pitchFamily="34" charset="0"/>
                <a:cs typeface="Arial" pitchFamily="34" charset="0"/>
              </a:rPr>
              <a:t>Neural fold</a:t>
            </a:r>
            <a:endParaRPr lang="en-A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29388" y="1214422"/>
            <a:ext cx="22145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b="1" dirty="0" smtClean="0">
                <a:latin typeface="Arial" pitchFamily="34" charset="0"/>
                <a:cs typeface="Arial" pitchFamily="34" charset="0"/>
              </a:rPr>
              <a:t>Ectoderm</a:t>
            </a:r>
            <a:endParaRPr lang="en-A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00760" y="4286256"/>
            <a:ext cx="22145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b="1" dirty="0" smtClean="0">
                <a:latin typeface="Arial" pitchFamily="34" charset="0"/>
                <a:cs typeface="Arial" pitchFamily="34" charset="0"/>
              </a:rPr>
              <a:t>Endoderm of yolk </a:t>
            </a:r>
            <a:r>
              <a:rPr lang="en-AU" sz="2000" b="1" dirty="0">
                <a:latin typeface="Arial" pitchFamily="34" charset="0"/>
                <a:cs typeface="Arial" pitchFamily="34" charset="0"/>
              </a:rPr>
              <a:t>s</a:t>
            </a:r>
            <a:r>
              <a:rPr lang="en-AU" sz="2000" b="1" dirty="0" smtClean="0">
                <a:latin typeface="Arial" pitchFamily="34" charset="0"/>
                <a:cs typeface="Arial" pitchFamily="34" charset="0"/>
              </a:rPr>
              <a:t>ac</a:t>
            </a:r>
            <a:endParaRPr lang="en-A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571604" y="4143380"/>
            <a:ext cx="22145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b="1" dirty="0" smtClean="0">
                <a:latin typeface="Arial" pitchFamily="34" charset="0"/>
                <a:cs typeface="Arial" pitchFamily="34" charset="0"/>
              </a:rPr>
              <a:t>Pericardial coelom forming</a:t>
            </a:r>
            <a:endParaRPr lang="en-A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14282" y="1428736"/>
            <a:ext cx="22145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b="1" dirty="0" smtClean="0">
                <a:latin typeface="Arial" pitchFamily="34" charset="0"/>
                <a:cs typeface="Arial" pitchFamily="34" charset="0"/>
              </a:rPr>
              <a:t>Lateral plate mesoderm</a:t>
            </a:r>
            <a:endParaRPr lang="en-AU" sz="20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 rot="16200000" flipH="1">
            <a:off x="1785918" y="2000240"/>
            <a:ext cx="642942" cy="642942"/>
          </a:xfrm>
          <a:prstGeom prst="line">
            <a:avLst/>
          </a:prstGeom>
          <a:ln w="3810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285852" y="3357562"/>
            <a:ext cx="785818" cy="714380"/>
          </a:xfrm>
          <a:prstGeom prst="line">
            <a:avLst/>
          </a:prstGeom>
          <a:ln w="3810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rot="5400000">
            <a:off x="1607323" y="3607595"/>
            <a:ext cx="928694" cy="0"/>
          </a:xfrm>
          <a:prstGeom prst="line">
            <a:avLst/>
          </a:prstGeom>
          <a:ln w="3810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rot="16200000" flipH="1">
            <a:off x="6179355" y="3821909"/>
            <a:ext cx="714380" cy="71438"/>
          </a:xfrm>
          <a:prstGeom prst="line">
            <a:avLst/>
          </a:prstGeom>
          <a:ln w="3810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rot="5400000">
            <a:off x="6572264" y="1714488"/>
            <a:ext cx="500066" cy="214314"/>
          </a:xfrm>
          <a:prstGeom prst="line">
            <a:avLst/>
          </a:prstGeom>
          <a:ln w="3810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rot="16200000" flipH="1">
            <a:off x="4679157" y="2035959"/>
            <a:ext cx="500066" cy="428628"/>
          </a:xfrm>
          <a:prstGeom prst="line">
            <a:avLst/>
          </a:prstGeom>
          <a:ln w="3810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2146682" y="5715000"/>
            <a:ext cx="4850637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AU" b="1" dirty="0" smtClean="0">
                <a:latin typeface="Arial" pitchFamily="34" charset="0"/>
                <a:cs typeface="Arial" pitchFamily="34" charset="0"/>
              </a:rPr>
              <a:t>Splitting of the lateral plate mesoderm forms the</a:t>
            </a:r>
            <a:r>
              <a:rPr lang="en-AU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AU" b="1" dirty="0" err="1" smtClean="0">
                <a:latin typeface="Arial" pitchFamily="34" charset="0"/>
                <a:cs typeface="Arial" pitchFamily="34" charset="0"/>
              </a:rPr>
              <a:t>intraembryonic</a:t>
            </a:r>
            <a:r>
              <a:rPr lang="en-AU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AU" b="1" dirty="0" smtClean="0">
                <a:latin typeface="Arial" pitchFamily="34" charset="0"/>
                <a:cs typeface="Arial" pitchFamily="34" charset="0"/>
              </a:rPr>
              <a:t>coelom</a:t>
            </a:r>
            <a:endParaRPr lang="en-AU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Click="0" advTm="2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125" y="2000240"/>
            <a:ext cx="8936469" cy="263977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571604" y="4143380"/>
            <a:ext cx="22145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b="1" dirty="0" smtClean="0">
                <a:latin typeface="Arial" pitchFamily="34" charset="0"/>
                <a:cs typeface="Arial" pitchFamily="34" charset="0"/>
              </a:rPr>
              <a:t>Pericardial coelom forming</a:t>
            </a:r>
            <a:endParaRPr lang="en-A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14282" y="1428736"/>
            <a:ext cx="22145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b="1" dirty="0" smtClean="0">
                <a:latin typeface="Arial" pitchFamily="34" charset="0"/>
                <a:cs typeface="Arial" pitchFamily="34" charset="0"/>
              </a:rPr>
              <a:t>Lateral plate mesoderm</a:t>
            </a:r>
            <a:endParaRPr lang="en-AU" sz="20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 rot="16200000" flipH="1">
            <a:off x="1785918" y="2000240"/>
            <a:ext cx="642942" cy="642942"/>
          </a:xfrm>
          <a:prstGeom prst="line">
            <a:avLst/>
          </a:prstGeom>
          <a:ln w="3810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285852" y="3357562"/>
            <a:ext cx="785818" cy="714380"/>
          </a:xfrm>
          <a:prstGeom prst="line">
            <a:avLst/>
          </a:prstGeom>
          <a:ln w="3810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rot="5400000">
            <a:off x="1607323" y="3607595"/>
            <a:ext cx="928694" cy="0"/>
          </a:xfrm>
          <a:prstGeom prst="line">
            <a:avLst/>
          </a:prstGeom>
          <a:ln w="3810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146682" y="5715000"/>
            <a:ext cx="4850637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AU" b="1" dirty="0" smtClean="0">
                <a:latin typeface="Arial" pitchFamily="34" charset="0"/>
                <a:cs typeface="Arial" pitchFamily="34" charset="0"/>
              </a:rPr>
              <a:t>Splitting of the lateral plate mesoderm</a:t>
            </a:r>
            <a:r>
              <a:rPr lang="en-AU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AU" b="1" dirty="0" smtClean="0">
                <a:latin typeface="Arial" pitchFamily="34" charset="0"/>
                <a:cs typeface="Arial" pitchFamily="34" charset="0"/>
              </a:rPr>
              <a:t>begins </a:t>
            </a:r>
            <a:r>
              <a:rPr lang="en-AU" b="1" dirty="0" smtClean="0">
                <a:latin typeface="Arial" pitchFamily="34" charset="0"/>
                <a:cs typeface="Arial" pitchFamily="34" charset="0"/>
              </a:rPr>
              <a:t>cranially and extends caudally throughout the embryo</a:t>
            </a:r>
            <a:endParaRPr lang="en-AU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Click="0" advTm="2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125" y="2000240"/>
            <a:ext cx="8936469" cy="263977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46682" y="5715000"/>
            <a:ext cx="4850637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AU" b="1" dirty="0" smtClean="0">
                <a:latin typeface="Arial" pitchFamily="34" charset="0"/>
                <a:cs typeface="Arial" pitchFamily="34" charset="0"/>
              </a:rPr>
              <a:t>Splitting of the lateral plate mesoderm</a:t>
            </a:r>
            <a:r>
              <a:rPr lang="en-AU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AU" b="1" dirty="0" smtClean="0">
                <a:latin typeface="Arial" pitchFamily="34" charset="0"/>
                <a:cs typeface="Arial" pitchFamily="34" charset="0"/>
              </a:rPr>
              <a:t>begins </a:t>
            </a:r>
            <a:r>
              <a:rPr lang="en-AU" b="1" dirty="0" smtClean="0">
                <a:latin typeface="Arial" pitchFamily="34" charset="0"/>
                <a:cs typeface="Arial" pitchFamily="34" charset="0"/>
              </a:rPr>
              <a:t>cranially and extends caudally throughout the embryo</a:t>
            </a:r>
            <a:endParaRPr lang="en-AU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Click="0" advTm="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.jpg"/>
          <p:cNvPicPr>
            <a:picLocks noChangeAspect="1"/>
          </p:cNvPicPr>
          <p:nvPr/>
        </p:nvPicPr>
        <p:blipFill>
          <a:blip r:embed="rId2" cstate="print"/>
          <a:srcRect l="486" b="20941"/>
          <a:stretch>
            <a:fillRect/>
          </a:stretch>
        </p:blipFill>
        <p:spPr>
          <a:xfrm>
            <a:off x="-32" y="1471191"/>
            <a:ext cx="9144000" cy="431526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46682" y="5715000"/>
            <a:ext cx="4850637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AU" b="1" dirty="0" smtClean="0">
                <a:latin typeface="Arial" pitchFamily="34" charset="0"/>
                <a:cs typeface="Arial" pitchFamily="34" charset="0"/>
              </a:rPr>
              <a:t>Splitting of the lateral plate mesoderm</a:t>
            </a:r>
            <a:r>
              <a:rPr lang="en-AU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AU" b="1" dirty="0" smtClean="0">
                <a:latin typeface="Arial" pitchFamily="34" charset="0"/>
                <a:cs typeface="Arial" pitchFamily="34" charset="0"/>
              </a:rPr>
              <a:t>begins </a:t>
            </a:r>
            <a:r>
              <a:rPr lang="en-AU" b="1" dirty="0" smtClean="0">
                <a:latin typeface="Arial" pitchFamily="34" charset="0"/>
                <a:cs typeface="Arial" pitchFamily="34" charset="0"/>
              </a:rPr>
              <a:t>cranially and extends caudally throughout the embryo</a:t>
            </a:r>
            <a:endParaRPr lang="en-AU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Click="0" advTm="1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.jpg"/>
          <p:cNvPicPr>
            <a:picLocks noChangeAspect="1"/>
          </p:cNvPicPr>
          <p:nvPr/>
        </p:nvPicPr>
        <p:blipFill>
          <a:blip r:embed="rId2" cstate="print"/>
          <a:srcRect l="486" b="20941"/>
          <a:stretch>
            <a:fillRect/>
          </a:stretch>
        </p:blipFill>
        <p:spPr>
          <a:xfrm>
            <a:off x="-32" y="1471191"/>
            <a:ext cx="9144000" cy="431526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4282" y="142852"/>
            <a:ext cx="8786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i="1" dirty="0" smtClean="0">
                <a:latin typeface="Arial" pitchFamily="34" charset="0"/>
                <a:cs typeface="Arial" pitchFamily="34" charset="0"/>
              </a:rPr>
              <a:t>Splitting of the lateral plate mesoderm forms the pericardial coelom</a:t>
            </a:r>
            <a:endParaRPr lang="en-AU" sz="28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4282" y="1428736"/>
            <a:ext cx="22145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b="1" dirty="0" smtClean="0">
                <a:latin typeface="Arial" pitchFamily="34" charset="0"/>
                <a:cs typeface="Arial" pitchFamily="34" charset="0"/>
              </a:rPr>
              <a:t>Somatic mesoderm</a:t>
            </a:r>
            <a:endParaRPr lang="en-A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5720" y="5715016"/>
            <a:ext cx="22145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b="1" dirty="0" smtClean="0">
                <a:latin typeface="Arial" pitchFamily="34" charset="0"/>
                <a:cs typeface="Arial" pitchFamily="34" charset="0"/>
              </a:rPr>
              <a:t>Splanchnic mesoderm</a:t>
            </a:r>
            <a:endParaRPr lang="en-A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215074" y="1357298"/>
            <a:ext cx="25003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b="1" dirty="0" smtClean="0">
                <a:latin typeface="Arial" pitchFamily="34" charset="0"/>
                <a:cs typeface="Arial" pitchFamily="34" charset="0"/>
              </a:rPr>
              <a:t>Pericardial coelom</a:t>
            </a:r>
            <a:endParaRPr lang="en-AU" sz="20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6536545" y="2250273"/>
            <a:ext cx="1428760" cy="500066"/>
          </a:xfrm>
          <a:prstGeom prst="line">
            <a:avLst/>
          </a:prstGeom>
          <a:ln w="3810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rot="16200000" flipH="1">
            <a:off x="964381" y="2321711"/>
            <a:ext cx="857256" cy="500066"/>
          </a:xfrm>
          <a:prstGeom prst="line">
            <a:avLst/>
          </a:prstGeom>
          <a:ln w="3810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rot="5400000">
            <a:off x="1000100" y="4714884"/>
            <a:ext cx="1285884" cy="571504"/>
          </a:xfrm>
          <a:prstGeom prst="line">
            <a:avLst/>
          </a:prstGeom>
          <a:ln w="3810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146682" y="5715000"/>
            <a:ext cx="4850637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AU" b="1" dirty="0" smtClean="0">
                <a:latin typeface="Arial" pitchFamily="34" charset="0"/>
                <a:cs typeface="Arial" pitchFamily="34" charset="0"/>
              </a:rPr>
              <a:t>Splitting of the lateral plate mesoderm</a:t>
            </a:r>
            <a:r>
              <a:rPr lang="en-AU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AU" b="1" dirty="0" smtClean="0">
                <a:latin typeface="Arial" pitchFamily="34" charset="0"/>
                <a:cs typeface="Arial" pitchFamily="34" charset="0"/>
              </a:rPr>
              <a:t>forms pericardial </a:t>
            </a:r>
            <a:r>
              <a:rPr lang="en-AU" b="1" dirty="0" err="1" smtClean="0">
                <a:latin typeface="Arial" pitchFamily="34" charset="0"/>
                <a:cs typeface="Arial" pitchFamily="34" charset="0"/>
              </a:rPr>
              <a:t>coelom</a:t>
            </a:r>
            <a:endParaRPr lang="en-AU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Click="0" advTm="2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.jpg"/>
          <p:cNvPicPr>
            <a:picLocks noChangeAspect="1"/>
          </p:cNvPicPr>
          <p:nvPr/>
        </p:nvPicPr>
        <p:blipFill>
          <a:blip r:embed="rId2" cstate="print"/>
          <a:srcRect l="486" b="20941"/>
          <a:stretch>
            <a:fillRect/>
          </a:stretch>
        </p:blipFill>
        <p:spPr>
          <a:xfrm>
            <a:off x="-32" y="1471191"/>
            <a:ext cx="9144000" cy="431526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4282" y="1428736"/>
            <a:ext cx="22145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b="1" dirty="0" smtClean="0">
                <a:latin typeface="Arial" pitchFamily="34" charset="0"/>
                <a:cs typeface="Arial" pitchFamily="34" charset="0"/>
              </a:rPr>
              <a:t>Somatic mesoderm</a:t>
            </a:r>
            <a:endParaRPr lang="en-A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5720" y="5715016"/>
            <a:ext cx="22145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b="1" dirty="0" smtClean="0">
                <a:latin typeface="Arial" pitchFamily="34" charset="0"/>
                <a:cs typeface="Arial" pitchFamily="34" charset="0"/>
              </a:rPr>
              <a:t>Splanchnic mesoderm</a:t>
            </a:r>
            <a:endParaRPr lang="en-A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00694" y="5072074"/>
            <a:ext cx="22145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Angioblastic cord</a:t>
            </a:r>
            <a:endParaRPr lang="en-AU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215074" y="1357298"/>
            <a:ext cx="25003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b="1" dirty="0" smtClean="0">
                <a:latin typeface="Arial" pitchFamily="34" charset="0"/>
                <a:cs typeface="Arial" pitchFamily="34" charset="0"/>
              </a:rPr>
              <a:t>Pericardial coelom</a:t>
            </a:r>
            <a:endParaRPr lang="en-AU" sz="20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6536545" y="2250273"/>
            <a:ext cx="1428760" cy="500066"/>
          </a:xfrm>
          <a:prstGeom prst="line">
            <a:avLst/>
          </a:prstGeom>
          <a:ln w="3810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rot="16200000" flipH="1">
            <a:off x="964381" y="2321711"/>
            <a:ext cx="857256" cy="500066"/>
          </a:xfrm>
          <a:prstGeom prst="line">
            <a:avLst/>
          </a:prstGeom>
          <a:ln w="3810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rot="5400000">
            <a:off x="1000100" y="4714884"/>
            <a:ext cx="1285884" cy="571504"/>
          </a:xfrm>
          <a:prstGeom prst="line">
            <a:avLst/>
          </a:prstGeom>
          <a:ln w="3810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rot="5400000">
            <a:off x="5786446" y="4214818"/>
            <a:ext cx="1143008" cy="428628"/>
          </a:xfrm>
          <a:prstGeom prst="line">
            <a:avLst/>
          </a:prstGeom>
          <a:ln w="38100">
            <a:solidFill>
              <a:srgbClr val="FF000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Click="0" advTm="2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.jpg"/>
          <p:cNvPicPr>
            <a:picLocks noChangeAspect="1"/>
          </p:cNvPicPr>
          <p:nvPr/>
        </p:nvPicPr>
        <p:blipFill>
          <a:blip r:embed="rId2" cstate="print"/>
          <a:srcRect l="486" b="20941"/>
          <a:stretch>
            <a:fillRect/>
          </a:stretch>
        </p:blipFill>
        <p:spPr>
          <a:xfrm>
            <a:off x="-32" y="1471191"/>
            <a:ext cx="9144000" cy="4315263"/>
          </a:xfrm>
          <a:prstGeom prst="rect">
            <a:avLst/>
          </a:prstGeom>
        </p:spPr>
      </p:pic>
    </p:spTree>
  </p:cSld>
  <p:clrMapOvr>
    <a:masterClrMapping/>
  </p:clrMapOvr>
  <p:transition spd="slow" advClick="0" advTm="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.jpg"/>
          <p:cNvPicPr>
            <a:picLocks noChangeAspect="1"/>
          </p:cNvPicPr>
          <p:nvPr/>
        </p:nvPicPr>
        <p:blipFill>
          <a:blip r:embed="rId2" cstate="print"/>
          <a:srcRect l="776"/>
          <a:stretch>
            <a:fillRect/>
          </a:stretch>
        </p:blipFill>
        <p:spPr>
          <a:xfrm>
            <a:off x="0" y="857232"/>
            <a:ext cx="9136218" cy="5214974"/>
          </a:xfrm>
          <a:prstGeom prst="rect">
            <a:avLst/>
          </a:prstGeom>
        </p:spPr>
      </p:pic>
    </p:spTree>
  </p:cSld>
  <p:clrMapOvr>
    <a:masterClrMapping/>
  </p:clrMapOvr>
  <p:transition spd="slow" advClick="0" advTm="1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.jpg"/>
          <p:cNvPicPr>
            <a:picLocks noChangeAspect="1"/>
          </p:cNvPicPr>
          <p:nvPr/>
        </p:nvPicPr>
        <p:blipFill>
          <a:blip r:embed="rId2" cstate="print"/>
          <a:srcRect l="2714" r="1595"/>
          <a:stretch>
            <a:fillRect/>
          </a:stretch>
        </p:blipFill>
        <p:spPr>
          <a:xfrm>
            <a:off x="0" y="832407"/>
            <a:ext cx="9144032" cy="5417365"/>
          </a:xfrm>
          <a:prstGeom prst="rect">
            <a:avLst/>
          </a:prstGeom>
        </p:spPr>
      </p:pic>
    </p:spTree>
  </p:cSld>
  <p:clrMapOvr>
    <a:masterClrMapping/>
  </p:clrMapOvr>
  <p:transition spd="slow" advClick="0" advTm="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.jpg"/>
          <p:cNvPicPr>
            <a:picLocks noChangeAspect="1"/>
          </p:cNvPicPr>
          <p:nvPr/>
        </p:nvPicPr>
        <p:blipFill>
          <a:blip r:embed="rId2" cstate="print"/>
          <a:srcRect l="2714" r="1595"/>
          <a:stretch>
            <a:fillRect/>
          </a:stretch>
        </p:blipFill>
        <p:spPr>
          <a:xfrm>
            <a:off x="0" y="832407"/>
            <a:ext cx="9144032" cy="541736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00430" y="3643314"/>
            <a:ext cx="22145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 smtClean="0">
                <a:latin typeface="Arial" pitchFamily="34" charset="0"/>
                <a:cs typeface="Arial" pitchFamily="34" charset="0"/>
              </a:rPr>
              <a:t>Foregut forming</a:t>
            </a:r>
            <a:endParaRPr lang="en-A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42976" y="785794"/>
            <a:ext cx="22145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b="1" dirty="0" smtClean="0">
                <a:latin typeface="Arial" pitchFamily="34" charset="0"/>
                <a:cs typeface="Arial" pitchFamily="34" charset="0"/>
              </a:rPr>
              <a:t>Dorsal aortae</a:t>
            </a:r>
            <a:endParaRPr lang="en-AU" sz="20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rot="16200000" flipH="1">
            <a:off x="2428860" y="1643050"/>
            <a:ext cx="1071570" cy="357190"/>
          </a:xfrm>
          <a:prstGeom prst="line">
            <a:avLst/>
          </a:prstGeom>
          <a:ln w="3810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786050" y="1285860"/>
            <a:ext cx="2928958" cy="1143008"/>
          </a:xfrm>
          <a:prstGeom prst="line">
            <a:avLst/>
          </a:prstGeom>
          <a:ln w="3810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Click="0" advTm="2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.jpg"/>
          <p:cNvPicPr>
            <a:picLocks noChangeAspect="1"/>
          </p:cNvPicPr>
          <p:nvPr/>
        </p:nvPicPr>
        <p:blipFill>
          <a:blip r:embed="rId2" cstate="print"/>
          <a:srcRect l="2714" r="1595"/>
          <a:stretch>
            <a:fillRect/>
          </a:stretch>
        </p:blipFill>
        <p:spPr>
          <a:xfrm>
            <a:off x="0" y="832407"/>
            <a:ext cx="9144032" cy="541736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00430" y="3643314"/>
            <a:ext cx="22145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 smtClean="0">
                <a:latin typeface="Arial" pitchFamily="34" charset="0"/>
                <a:cs typeface="Arial" pitchFamily="34" charset="0"/>
              </a:rPr>
              <a:t>Foregut forming</a:t>
            </a:r>
            <a:endParaRPr lang="en-A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86314" y="5572140"/>
            <a:ext cx="22145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Endocardial heart tubes</a:t>
            </a:r>
            <a:endParaRPr lang="en-AU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42976" y="785794"/>
            <a:ext cx="22145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b="1" dirty="0" smtClean="0">
                <a:latin typeface="Arial" pitchFamily="34" charset="0"/>
                <a:cs typeface="Arial" pitchFamily="34" charset="0"/>
              </a:rPr>
              <a:t>Dorsal aortae</a:t>
            </a:r>
            <a:endParaRPr lang="en-AU" sz="20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rot="16200000" flipH="1">
            <a:off x="2428860" y="1643050"/>
            <a:ext cx="1071570" cy="357190"/>
          </a:xfrm>
          <a:prstGeom prst="line">
            <a:avLst/>
          </a:prstGeom>
          <a:ln w="3810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786050" y="1285860"/>
            <a:ext cx="2928958" cy="1143008"/>
          </a:xfrm>
          <a:prstGeom prst="line">
            <a:avLst/>
          </a:prstGeom>
          <a:ln w="3810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rot="5400000">
            <a:off x="5357818" y="4857760"/>
            <a:ext cx="857256" cy="428628"/>
          </a:xfrm>
          <a:prstGeom prst="line">
            <a:avLst/>
          </a:prstGeom>
          <a:ln w="38100">
            <a:solidFill>
              <a:srgbClr val="FF000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3286116" y="4572008"/>
            <a:ext cx="2286016" cy="928694"/>
          </a:xfrm>
          <a:prstGeom prst="line">
            <a:avLst/>
          </a:prstGeom>
          <a:ln w="38100">
            <a:solidFill>
              <a:srgbClr val="FF000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Click="0" advTm="2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.jpg"/>
          <p:cNvPicPr>
            <a:picLocks noChangeAspect="1"/>
          </p:cNvPicPr>
          <p:nvPr/>
        </p:nvPicPr>
        <p:blipFill>
          <a:blip r:embed="rId2" cstate="print"/>
          <a:srcRect l="2714" r="1595"/>
          <a:stretch>
            <a:fillRect/>
          </a:stretch>
        </p:blipFill>
        <p:spPr>
          <a:xfrm>
            <a:off x="0" y="832407"/>
            <a:ext cx="9144032" cy="541736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00430" y="3643314"/>
            <a:ext cx="22145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 smtClean="0">
                <a:latin typeface="Arial" pitchFamily="34" charset="0"/>
                <a:cs typeface="Arial" pitchFamily="34" charset="0"/>
              </a:rPr>
              <a:t>Foregut forming</a:t>
            </a:r>
            <a:endParaRPr lang="en-A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324600" y="5638800"/>
            <a:ext cx="22145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b="1" dirty="0" smtClean="0">
                <a:latin typeface="Arial" pitchFamily="34" charset="0"/>
                <a:cs typeface="Arial" pitchFamily="34" charset="0"/>
              </a:rPr>
              <a:t>Endocardial heart tubes</a:t>
            </a:r>
            <a:endParaRPr lang="en-A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42976" y="785794"/>
            <a:ext cx="22145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b="1" dirty="0" smtClean="0">
                <a:latin typeface="Arial" pitchFamily="34" charset="0"/>
                <a:cs typeface="Arial" pitchFamily="34" charset="0"/>
              </a:rPr>
              <a:t>Dorsal aortae</a:t>
            </a:r>
            <a:endParaRPr lang="en-AU" sz="20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rot="16200000" flipH="1">
            <a:off x="2428860" y="1643050"/>
            <a:ext cx="1071570" cy="357190"/>
          </a:xfrm>
          <a:prstGeom prst="line">
            <a:avLst/>
          </a:prstGeom>
          <a:ln w="3810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786050" y="1285860"/>
            <a:ext cx="2928958" cy="1143008"/>
          </a:xfrm>
          <a:prstGeom prst="line">
            <a:avLst/>
          </a:prstGeom>
          <a:ln w="3810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rot="16200000" flipH="1">
            <a:off x="5667372" y="5153028"/>
            <a:ext cx="1162056" cy="152400"/>
          </a:xfrm>
          <a:prstGeom prst="line">
            <a:avLst/>
          </a:prstGeom>
          <a:ln w="3810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3276600" y="4495800"/>
            <a:ext cx="3048016" cy="1309694"/>
          </a:xfrm>
          <a:prstGeom prst="line">
            <a:avLst/>
          </a:prstGeom>
          <a:ln w="3810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1143000" y="5657671"/>
            <a:ext cx="4572000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en-AU" b="1" dirty="0" smtClean="0">
                <a:latin typeface="Arial" pitchFamily="34" charset="0"/>
                <a:cs typeface="Arial" pitchFamily="34" charset="0"/>
              </a:rPr>
              <a:t>Paired dorsal aorta </a:t>
            </a:r>
            <a:r>
              <a:rPr lang="en-AU" b="1" dirty="0" smtClean="0">
                <a:latin typeface="Arial" pitchFamily="34" charset="0"/>
                <a:cs typeface="Arial" pitchFamily="34" charset="0"/>
              </a:rPr>
              <a:t>form</a:t>
            </a:r>
            <a:r>
              <a:rPr lang="en-AU" b="1" dirty="0" smtClean="0">
                <a:latin typeface="Arial" pitchFamily="34" charset="0"/>
                <a:cs typeface="Arial" pitchFamily="34" charset="0"/>
              </a:rPr>
              <a:t> behind </a:t>
            </a:r>
            <a:r>
              <a:rPr lang="en-AU" b="1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AU" b="1" dirty="0" err="1" smtClean="0">
                <a:latin typeface="Arial" pitchFamily="34" charset="0"/>
                <a:cs typeface="Arial" pitchFamily="34" charset="0"/>
              </a:rPr>
              <a:t>endocardial</a:t>
            </a:r>
            <a:r>
              <a:rPr lang="en-AU" b="1" dirty="0" smtClean="0">
                <a:latin typeface="Arial" pitchFamily="34" charset="0"/>
                <a:cs typeface="Arial" pitchFamily="34" charset="0"/>
              </a:rPr>
              <a:t> tubes and</a:t>
            </a:r>
            <a:r>
              <a:rPr lang="en-AU" b="1" dirty="0" smtClean="0">
                <a:latin typeface="Arial" pitchFamily="34" charset="0"/>
                <a:cs typeface="Arial" pitchFamily="34" charset="0"/>
              </a:rPr>
              <a:t> connect prior </a:t>
            </a:r>
            <a:r>
              <a:rPr lang="en-AU" b="1" dirty="0" smtClean="0">
                <a:latin typeface="Arial" pitchFamily="34" charset="0"/>
                <a:cs typeface="Arial" pitchFamily="34" charset="0"/>
              </a:rPr>
              <a:t>to</a:t>
            </a:r>
            <a:r>
              <a:rPr lang="en-AU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AU" b="1" dirty="0" err="1" smtClean="0">
                <a:latin typeface="Arial" pitchFamily="34" charset="0"/>
                <a:cs typeface="Arial" pitchFamily="34" charset="0"/>
              </a:rPr>
              <a:t>endocardial</a:t>
            </a:r>
            <a:r>
              <a:rPr lang="en-AU" b="1" dirty="0" smtClean="0">
                <a:latin typeface="Arial" pitchFamily="34" charset="0"/>
                <a:cs typeface="Arial" pitchFamily="34" charset="0"/>
              </a:rPr>
              <a:t> tube fusion</a:t>
            </a:r>
            <a:endParaRPr lang="en-AU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Click="0" advTm="2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.jpg"/>
          <p:cNvPicPr>
            <a:picLocks noChangeAspect="1"/>
          </p:cNvPicPr>
          <p:nvPr/>
        </p:nvPicPr>
        <p:blipFill>
          <a:blip r:embed="rId2" cstate="print"/>
          <a:srcRect l="2714" r="1595"/>
          <a:stretch>
            <a:fillRect/>
          </a:stretch>
        </p:blipFill>
        <p:spPr>
          <a:xfrm>
            <a:off x="0" y="832407"/>
            <a:ext cx="9144032" cy="5417365"/>
          </a:xfrm>
          <a:prstGeom prst="rect">
            <a:avLst/>
          </a:prstGeom>
        </p:spPr>
      </p:pic>
    </p:spTree>
  </p:cSld>
  <p:clrMapOvr>
    <a:masterClrMapping/>
  </p:clrMapOvr>
  <p:transition spd="slow" advClick="0" advTm="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357166"/>
            <a:ext cx="9144000" cy="6429396"/>
          </a:xfrm>
          <a:prstGeom prst="rect">
            <a:avLst/>
          </a:prstGeom>
        </p:spPr>
      </p:pic>
    </p:spTree>
  </p:cSld>
  <p:clrMapOvr>
    <a:masterClrMapping/>
  </p:clrMapOvr>
  <p:transition spd="slow" advClick="0" advTm="1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8604"/>
            <a:ext cx="9144032" cy="6375354"/>
          </a:xfrm>
          <a:prstGeom prst="rect">
            <a:avLst/>
          </a:prstGeom>
        </p:spPr>
      </p:pic>
    </p:spTree>
  </p:cSld>
  <p:clrMapOvr>
    <a:masterClrMapping/>
  </p:clrMapOvr>
  <p:transition spd="slow" advClick="0" advTm="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8604"/>
            <a:ext cx="9144032" cy="63753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1472" y="428604"/>
            <a:ext cx="22145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b="1" dirty="0" smtClean="0">
                <a:latin typeface="Arial" pitchFamily="34" charset="0"/>
                <a:cs typeface="Arial" pitchFamily="34" charset="0"/>
              </a:rPr>
              <a:t>Dorsal aortae</a:t>
            </a:r>
            <a:endParaRPr lang="en-A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28992" y="2786058"/>
            <a:ext cx="22145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 smtClean="0">
                <a:latin typeface="Arial" pitchFamily="34" charset="0"/>
                <a:cs typeface="Arial" pitchFamily="34" charset="0"/>
              </a:rPr>
              <a:t>Foregut</a:t>
            </a:r>
            <a:endParaRPr lang="en-A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715140" y="3500438"/>
            <a:ext cx="22145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b="1" dirty="0" smtClean="0">
                <a:latin typeface="Arial" pitchFamily="34" charset="0"/>
                <a:cs typeface="Arial" pitchFamily="34" charset="0"/>
              </a:rPr>
              <a:t>Pericardial coelom</a:t>
            </a:r>
            <a:endParaRPr lang="en-AU" sz="20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2214546" y="785794"/>
            <a:ext cx="3571900" cy="857256"/>
          </a:xfrm>
          <a:prstGeom prst="line">
            <a:avLst/>
          </a:prstGeom>
          <a:ln w="3810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214546" y="785794"/>
            <a:ext cx="928694" cy="857256"/>
          </a:xfrm>
          <a:prstGeom prst="line">
            <a:avLst/>
          </a:prstGeom>
          <a:ln w="3810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Click="0" advTm="2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8604"/>
            <a:ext cx="9144032" cy="63753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1472" y="428604"/>
            <a:ext cx="22145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b="1" dirty="0" smtClean="0">
                <a:latin typeface="Arial" pitchFamily="34" charset="0"/>
                <a:cs typeface="Arial" pitchFamily="34" charset="0"/>
              </a:rPr>
              <a:t>Dorsal aortae</a:t>
            </a:r>
            <a:endParaRPr lang="en-A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28992" y="2786058"/>
            <a:ext cx="22145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 smtClean="0">
                <a:latin typeface="Arial" pitchFamily="34" charset="0"/>
                <a:cs typeface="Arial" pitchFamily="34" charset="0"/>
              </a:rPr>
              <a:t>Foregut</a:t>
            </a:r>
            <a:endParaRPr lang="en-A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500826" y="6078700"/>
            <a:ext cx="22145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Fused heart tube</a:t>
            </a:r>
            <a:endParaRPr lang="en-AU" sz="20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715140" y="3500438"/>
            <a:ext cx="22145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b="1" dirty="0" smtClean="0">
                <a:latin typeface="Arial" pitchFamily="34" charset="0"/>
                <a:cs typeface="Arial" pitchFamily="34" charset="0"/>
              </a:rPr>
              <a:t>Pericardial coelom</a:t>
            </a:r>
            <a:endParaRPr lang="en-AU" sz="20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2214546" y="785794"/>
            <a:ext cx="3571900" cy="857256"/>
          </a:xfrm>
          <a:prstGeom prst="line">
            <a:avLst/>
          </a:prstGeom>
          <a:ln w="3810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214546" y="785794"/>
            <a:ext cx="928694" cy="857256"/>
          </a:xfrm>
          <a:prstGeom prst="line">
            <a:avLst/>
          </a:prstGeom>
          <a:ln w="3810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643570" y="4929198"/>
            <a:ext cx="1143008" cy="1071570"/>
          </a:xfrm>
          <a:prstGeom prst="line">
            <a:avLst/>
          </a:prstGeom>
          <a:ln w="3810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Click="0" advTm="2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8604"/>
            <a:ext cx="9144032" cy="6375354"/>
          </a:xfrm>
          <a:prstGeom prst="rect">
            <a:avLst/>
          </a:prstGeom>
        </p:spPr>
      </p:pic>
    </p:spTree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184</Words>
  <Application>Microsoft Macintosh PowerPoint</Application>
  <PresentationFormat>On-screen Show (4:3)</PresentationFormat>
  <Paragraphs>44</Paragraphs>
  <Slides>20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Phoebe</dc:creator>
  <cp:lastModifiedBy>Mark Hill</cp:lastModifiedBy>
  <cp:revision>11</cp:revision>
  <dcterms:created xsi:type="dcterms:W3CDTF">2009-10-07T02:27:34Z</dcterms:created>
  <dcterms:modified xsi:type="dcterms:W3CDTF">2009-10-07T02:41:40Z</dcterms:modified>
</cp:coreProperties>
</file>